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Raleway" panose="020B060402020202020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Source Sans Pro" panose="020B060402020202020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 Vanderhoof"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Work on the last bullet--divide it into 2?</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503252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413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2"/>
              </a:buClr>
              <a:buSzPct val="91666"/>
              <a:buFont typeface="Arial"/>
              <a:buNone/>
            </a:pPr>
            <a:r>
              <a:rPr lang="en" sz="1200">
                <a:latin typeface="Source Sans Pro"/>
                <a:ea typeface="Source Sans Pro"/>
                <a:cs typeface="Source Sans Pro"/>
                <a:sym typeface="Source Sans Pro"/>
              </a:rPr>
              <a:t>How I handled the discussion: Focused on the history of class America, race relations in America and how race relations is has affected our society. Students are more quiet and students of color are quiet. I  usually emphasize that all students are important but we should use respectful language. Some students found it harder to relate to the topic and didn’t see the importance of race. “The American Dream” ideology. Things are not the same as the past.</a:t>
            </a:r>
          </a:p>
        </p:txBody>
      </p:sp>
    </p:spTree>
    <p:extLst>
      <p:ext uri="{BB962C8B-B14F-4D97-AF65-F5344CB8AC3E}">
        <p14:creationId xmlns:p14="http://schemas.microsoft.com/office/powerpoint/2010/main" val="151340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838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160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866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551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124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703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584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8864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430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Go back to this slide if necessary!!!</a:t>
            </a:r>
          </a:p>
        </p:txBody>
      </p:sp>
    </p:spTree>
    <p:extLst>
      <p:ext uri="{BB962C8B-B14F-4D97-AF65-F5344CB8AC3E}">
        <p14:creationId xmlns:p14="http://schemas.microsoft.com/office/powerpoint/2010/main" val="2015056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725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7173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4041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801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749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576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3197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614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36839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117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0654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1778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045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772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819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9161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0883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8664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8442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3128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935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7709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11978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4998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0145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084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702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Ask them to write down their reactions to the passage after they read it. What are your reactions to the passage? What do you anticipate would be a source of controversy?</a:t>
            </a:r>
          </a:p>
        </p:txBody>
      </p:sp>
    </p:spTree>
    <p:extLst>
      <p:ext uri="{BB962C8B-B14F-4D97-AF65-F5344CB8AC3E}">
        <p14:creationId xmlns:p14="http://schemas.microsoft.com/office/powerpoint/2010/main" val="109303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After I present my 3 reactions, explain which reaction I feel was the best.</a:t>
            </a:r>
          </a:p>
        </p:txBody>
      </p:sp>
    </p:spTree>
    <p:extLst>
      <p:ext uri="{BB962C8B-B14F-4D97-AF65-F5344CB8AC3E}">
        <p14:creationId xmlns:p14="http://schemas.microsoft.com/office/powerpoint/2010/main" val="158969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Discuss how I assigned the essay as part of english 1a and it is to build critical thinking skills on variety of topics. </a:t>
            </a:r>
          </a:p>
        </p:txBody>
      </p:sp>
    </p:spTree>
    <p:extLst>
      <p:ext uri="{BB962C8B-B14F-4D97-AF65-F5344CB8AC3E}">
        <p14:creationId xmlns:p14="http://schemas.microsoft.com/office/powerpoint/2010/main" val="186823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These are quotes that students seem to focus on in their reading responses and the essay discussing race. Students who are not of color have a difficulty relating to the article.</a:t>
            </a:r>
          </a:p>
        </p:txBody>
      </p:sp>
    </p:spTree>
    <p:extLst>
      <p:ext uri="{BB962C8B-B14F-4D97-AF65-F5344CB8AC3E}">
        <p14:creationId xmlns:p14="http://schemas.microsoft.com/office/powerpoint/2010/main" val="245327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85875" y="264475"/>
            <a:ext cx="8183700" cy="14736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743000"/>
            <a:ext cx="8520600" cy="2006400"/>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2845181"/>
            <a:ext cx="8520600" cy="13008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5875" y="1714500"/>
            <a:ext cx="8183700" cy="7857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7" name="Shape 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81700"/>
            <a:ext cx="4045200" cy="15336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MHBdZWbncXI"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hyperlink" Target="http://youtube.com/v/MHBdZWbncXI"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alcoff.com/content/speaothers.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www.marxists.org/reference/archive/hegel/works/ph/phba.ht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85875" y="264475"/>
            <a:ext cx="8183700" cy="1473600"/>
          </a:xfrm>
          <a:prstGeom prst="rect">
            <a:avLst/>
          </a:prstGeom>
        </p:spPr>
        <p:txBody>
          <a:bodyPr lIns="91425" tIns="91425" rIns="91425" bIns="91425" anchor="b" anchorCtr="0">
            <a:noAutofit/>
          </a:bodyPr>
          <a:lstStyle/>
          <a:p>
            <a:pPr lvl="0">
              <a:spcBef>
                <a:spcPts val="0"/>
              </a:spcBef>
              <a:buNone/>
            </a:pPr>
            <a:r>
              <a:rPr lang="en" sz="3200"/>
              <a:t>Discussing Race and Gender in Diverse Classrooms: Promoting Equity and Respect</a:t>
            </a:r>
          </a:p>
        </p:txBody>
      </p:sp>
      <p:sp>
        <p:nvSpPr>
          <p:cNvPr id="59" name="Shape 59"/>
          <p:cNvSpPr txBox="1">
            <a:spLocks noGrp="1"/>
          </p:cNvSpPr>
          <p:nvPr>
            <p:ph type="subTitle" idx="1"/>
          </p:nvPr>
        </p:nvSpPr>
        <p:spPr>
          <a:xfrm>
            <a:off x="485875" y="1738075"/>
            <a:ext cx="8183700" cy="861000"/>
          </a:xfrm>
          <a:prstGeom prst="rect">
            <a:avLst/>
          </a:prstGeom>
        </p:spPr>
        <p:txBody>
          <a:bodyPr lIns="91425" tIns="91425" rIns="91425" bIns="91425" anchor="t" anchorCtr="0">
            <a:noAutofit/>
          </a:bodyPr>
          <a:lstStyle/>
          <a:p>
            <a:pPr lvl="0">
              <a:spcBef>
                <a:spcPts val="0"/>
              </a:spcBef>
              <a:buNone/>
            </a:pPr>
            <a:r>
              <a:rPr lang="en"/>
              <a:t>Patricia France, Kristi Vanderhoof, and Jeremiah Bodnar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rtl="0">
              <a:spcBef>
                <a:spcPts val="0"/>
              </a:spcBef>
              <a:buNone/>
            </a:pPr>
            <a:r>
              <a:rPr lang="en">
                <a:solidFill>
                  <a:schemeClr val="accent5"/>
                </a:solidFill>
              </a:rPr>
              <a:t>Student’s reactions to this and how I’ve handled them</a:t>
            </a:r>
          </a:p>
        </p:txBody>
      </p:sp>
      <p:sp>
        <p:nvSpPr>
          <p:cNvPr id="113" name="Shape 113"/>
          <p:cNvSpPr txBox="1">
            <a:spLocks noGrp="1"/>
          </p:cNvSpPr>
          <p:nvPr>
            <p:ph type="body" idx="1"/>
          </p:nvPr>
        </p:nvSpPr>
        <p:spPr>
          <a:xfrm>
            <a:off x="311700" y="1672050"/>
            <a:ext cx="8832300" cy="3471600"/>
          </a:xfrm>
          <a:prstGeom prst="rect">
            <a:avLst/>
          </a:prstGeom>
        </p:spPr>
        <p:txBody>
          <a:bodyPr lIns="91425" tIns="91425" rIns="91425" bIns="91425" anchor="t" anchorCtr="0">
            <a:noAutofit/>
          </a:bodyPr>
          <a:lstStyle/>
          <a:p>
            <a:pPr marL="457200" lvl="0" indent="-381000">
              <a:spcBef>
                <a:spcPts val="0"/>
              </a:spcBef>
              <a:buClr>
                <a:srgbClr val="000000"/>
              </a:buClr>
              <a:buSzPct val="100000"/>
            </a:pPr>
            <a:r>
              <a:rPr lang="en" sz="2400">
                <a:solidFill>
                  <a:srgbClr val="000000"/>
                </a:solidFill>
              </a:rPr>
              <a:t>Some students deny that only “certain” groups are affected by poverty.</a:t>
            </a:r>
          </a:p>
          <a:p>
            <a:pPr marL="457200" lvl="0" indent="-381000" rtl="0">
              <a:spcBef>
                <a:spcPts val="0"/>
              </a:spcBef>
              <a:buClr>
                <a:srgbClr val="000000"/>
              </a:buClr>
              <a:buSzPct val="100000"/>
            </a:pPr>
            <a:r>
              <a:rPr lang="en" sz="2400">
                <a:solidFill>
                  <a:srgbClr val="000000"/>
                </a:solidFill>
              </a:rPr>
              <a:t>“We ALL face poverty and its up to you to be successful”</a:t>
            </a:r>
          </a:p>
          <a:p>
            <a:pPr marL="457200" lvl="0" indent="-381000" rtl="0">
              <a:spcBef>
                <a:spcPts val="0"/>
              </a:spcBef>
              <a:buClr>
                <a:srgbClr val="000000"/>
              </a:buClr>
              <a:buSzPct val="100000"/>
            </a:pPr>
            <a:r>
              <a:rPr lang="en" sz="2400" b="1">
                <a:solidFill>
                  <a:srgbClr val="000000"/>
                </a:solidFill>
              </a:rPr>
              <a:t>Reading Responses:</a:t>
            </a:r>
            <a:r>
              <a:rPr lang="en" sz="2400">
                <a:solidFill>
                  <a:srgbClr val="000000"/>
                </a:solidFill>
              </a:rPr>
              <a:t> the summary of the essay focuses on how Caucasians  are not affected. Student didn’t really elaborate beyond race and responses were more defensive.</a:t>
            </a:r>
          </a:p>
          <a:p>
            <a:pPr lvl="0" rtl="0">
              <a:spcBef>
                <a:spcPts val="0"/>
              </a:spcBef>
              <a:buNone/>
            </a:pPr>
            <a:endParaRPr>
              <a:solidFill>
                <a:srgbClr val="000000"/>
              </a:solidFill>
            </a:endParaRPr>
          </a:p>
          <a:p>
            <a:pPr lvl="0">
              <a:spcBef>
                <a:spcPts val="0"/>
              </a:spcBef>
              <a:buNone/>
            </a:pPr>
            <a:endParaRPr/>
          </a:p>
          <a:p>
            <a:pPr lvl="0">
              <a:spcBef>
                <a:spcPts val="0"/>
              </a:spcBef>
              <a:buNone/>
            </a:pPr>
            <a:endParaRPr/>
          </a:p>
          <a:p>
            <a:pPr lvl="0" rt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Jeremiah Bodnar</a:t>
            </a:r>
          </a:p>
        </p:txBody>
      </p:sp>
      <p:sp>
        <p:nvSpPr>
          <p:cNvPr id="119" name="Shape 119"/>
          <p:cNvSpPr txBox="1">
            <a:spLocks noGrp="1"/>
          </p:cNvSpPr>
          <p:nvPr>
            <p:ph type="body" idx="1"/>
          </p:nvPr>
        </p:nvSpPr>
        <p:spPr>
          <a:xfrm>
            <a:off x="718250" y="1152475"/>
            <a:ext cx="8114100" cy="3416400"/>
          </a:xfrm>
          <a:prstGeom prst="rect">
            <a:avLst/>
          </a:prstGeom>
        </p:spPr>
        <p:txBody>
          <a:bodyPr lIns="91425" tIns="91425" rIns="91425" bIns="91425" anchor="t" anchorCtr="0">
            <a:noAutofit/>
          </a:bodyPr>
          <a:lstStyle/>
          <a:p>
            <a:pPr marL="457200" lvl="0" indent="-419100">
              <a:spcBef>
                <a:spcPts val="0"/>
              </a:spcBef>
              <a:buSzPct val="100000"/>
            </a:pPr>
            <a:r>
              <a:rPr lang="en" sz="3000"/>
              <a:t>Wait? Why is he talking about this?</a:t>
            </a:r>
          </a:p>
          <a:p>
            <a:pPr marL="457200" lvl="0" indent="-419100">
              <a:spcBef>
                <a:spcPts val="0"/>
              </a:spcBef>
              <a:buSzPct val="100000"/>
            </a:pPr>
            <a:r>
              <a:rPr lang="en" sz="3000"/>
              <a:t>Feminist Philosophy and African American Lit.</a:t>
            </a:r>
          </a:p>
          <a:p>
            <a:pPr marL="457200" lvl="0" indent="-419100" rtl="0">
              <a:spcBef>
                <a:spcPts val="0"/>
              </a:spcBef>
              <a:buSzPct val="100000"/>
            </a:pPr>
            <a:r>
              <a:rPr lang="en" sz="3000"/>
              <a:t>Hitting the issue straight on - metacognition</a:t>
            </a:r>
          </a:p>
          <a:p>
            <a:pPr lvl="0">
              <a:spcBef>
                <a:spcPts val="0"/>
              </a:spcBef>
              <a:buNone/>
            </a:pP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Modern and Contemporary Theory</a:t>
            </a:r>
          </a:p>
        </p:txBody>
      </p:sp>
      <p:sp>
        <p:nvSpPr>
          <p:cNvPr id="125" name="Shape 125"/>
          <p:cNvSpPr txBox="1">
            <a:spLocks noGrp="1"/>
          </p:cNvSpPr>
          <p:nvPr>
            <p:ph type="body" idx="1"/>
          </p:nvPr>
        </p:nvSpPr>
        <p:spPr>
          <a:xfrm>
            <a:off x="939275" y="1152475"/>
            <a:ext cx="7893000" cy="3416400"/>
          </a:xfrm>
          <a:prstGeom prst="rect">
            <a:avLst/>
          </a:prstGeom>
        </p:spPr>
        <p:txBody>
          <a:bodyPr lIns="91425" tIns="91425" rIns="91425" bIns="91425" anchor="t" anchorCtr="0">
            <a:noAutofit/>
          </a:bodyPr>
          <a:lstStyle/>
          <a:p>
            <a:pPr marL="457200" lvl="0" indent="-419100">
              <a:spcBef>
                <a:spcPts val="0"/>
              </a:spcBef>
              <a:buSzPct val="100000"/>
            </a:pPr>
            <a:r>
              <a:rPr lang="en" sz="3000"/>
              <a:t>Hegel on Self and Other (5 min)</a:t>
            </a:r>
          </a:p>
          <a:p>
            <a:pPr marL="457200" lvl="0" indent="-419100">
              <a:spcBef>
                <a:spcPts val="0"/>
              </a:spcBef>
              <a:buSzPct val="100000"/>
            </a:pPr>
            <a:r>
              <a:rPr lang="en" sz="3000"/>
              <a:t>Alcoff on Speaking for Others (5 min)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nSpc>
                <a:spcPct val="115000"/>
              </a:lnSpc>
              <a:spcBef>
                <a:spcPts val="0"/>
              </a:spcBef>
              <a:buClr>
                <a:schemeClr val="dk2"/>
              </a:buClr>
              <a:buSzPct val="45833"/>
              <a:buFont typeface="Arial"/>
              <a:buNone/>
            </a:pPr>
            <a:r>
              <a:rPr lang="en" sz="2400">
                <a:latin typeface="Arial"/>
                <a:ea typeface="Arial"/>
                <a:cs typeface="Arial"/>
                <a:sym typeface="Arial"/>
              </a:rPr>
              <a:t>Self and Other in Hegel's </a:t>
            </a:r>
            <a:r>
              <a:rPr lang="en" sz="2400" i="1">
                <a:latin typeface="Arial"/>
                <a:ea typeface="Arial"/>
                <a:cs typeface="Arial"/>
                <a:sym typeface="Arial"/>
              </a:rPr>
              <a:t>Phenomenology of Mind</a:t>
            </a:r>
            <a:r>
              <a:rPr lang="en" sz="2400">
                <a:latin typeface="Arial"/>
                <a:ea typeface="Arial"/>
                <a:cs typeface="Arial"/>
                <a:sym typeface="Arial"/>
              </a:rPr>
              <a:t> (1807, Section B, IV)</a:t>
            </a:r>
          </a:p>
          <a:p>
            <a:pPr lvl="0">
              <a:spcBef>
                <a:spcPts val="0"/>
              </a:spcBef>
              <a:buNone/>
            </a:pPr>
            <a:endParaRPr/>
          </a:p>
        </p:txBody>
      </p:sp>
      <p:sp>
        <p:nvSpPr>
          <p:cNvPr id="131" name="Shape 131"/>
          <p:cNvSpPr txBox="1">
            <a:spLocks noGrp="1"/>
          </p:cNvSpPr>
          <p:nvPr>
            <p:ph type="body" idx="1"/>
          </p:nvPr>
        </p:nvSpPr>
        <p:spPr>
          <a:xfrm>
            <a:off x="791925" y="1428725"/>
            <a:ext cx="8040300" cy="3416400"/>
          </a:xfrm>
          <a:prstGeom prst="rect">
            <a:avLst/>
          </a:prstGeom>
        </p:spPr>
        <p:txBody>
          <a:bodyPr lIns="91425" tIns="91425" rIns="91425" bIns="91425" anchor="t" anchorCtr="0">
            <a:noAutofit/>
          </a:bodyPr>
          <a:lstStyle/>
          <a:p>
            <a:pPr lvl="0">
              <a:spcBef>
                <a:spcPts val="0"/>
              </a:spcBef>
              <a:spcAft>
                <a:spcPts val="0"/>
              </a:spcAft>
              <a:buClr>
                <a:schemeClr val="dk2"/>
              </a:buClr>
              <a:buSzPct val="45833"/>
              <a:buFont typeface="Arial"/>
              <a:buNone/>
            </a:pPr>
            <a:r>
              <a:rPr lang="en" sz="2400"/>
              <a:t>1. Identity is found in relation to others</a:t>
            </a:r>
          </a:p>
          <a:p>
            <a:pPr lvl="0">
              <a:spcBef>
                <a:spcPts val="0"/>
              </a:spcBef>
              <a:spcAft>
                <a:spcPts val="0"/>
              </a:spcAft>
              <a:buClr>
                <a:schemeClr val="dk2"/>
              </a:buClr>
              <a:buSzPct val="45833"/>
              <a:buFont typeface="Arial"/>
              <a:buNone/>
            </a:pPr>
            <a:r>
              <a:rPr lang="en" sz="2400"/>
              <a:t>2. We must see ourselves reflected by others</a:t>
            </a:r>
          </a:p>
          <a:p>
            <a:pPr lvl="0">
              <a:spcBef>
                <a:spcPts val="0"/>
              </a:spcBef>
              <a:spcAft>
                <a:spcPts val="0"/>
              </a:spcAft>
              <a:buClr>
                <a:schemeClr val="dk2"/>
              </a:buClr>
              <a:buSzPct val="45833"/>
              <a:buFont typeface="Arial"/>
              <a:buNone/>
            </a:pPr>
            <a:r>
              <a:rPr lang="en" sz="2400"/>
              <a:t>3. We battle to make others reflect our view back to us</a:t>
            </a:r>
          </a:p>
          <a:p>
            <a:pPr lvl="0">
              <a:spcBef>
                <a:spcPts val="0"/>
              </a:spcBef>
              <a:spcAft>
                <a:spcPts val="0"/>
              </a:spcAft>
              <a:buClr>
                <a:schemeClr val="dk2"/>
              </a:buClr>
              <a:buSzPct val="45833"/>
              <a:buFont typeface="Arial"/>
              <a:buNone/>
            </a:pPr>
            <a:r>
              <a:rPr lang="en" sz="2400"/>
              <a:t>4. One consciousness wins</a:t>
            </a:r>
          </a:p>
          <a:p>
            <a:pPr lvl="0" rtl="0">
              <a:spcBef>
                <a:spcPts val="0"/>
              </a:spcBef>
              <a:spcAft>
                <a:spcPts val="0"/>
              </a:spcAft>
              <a:buNone/>
            </a:pPr>
            <a:r>
              <a:rPr lang="en" sz="2400"/>
              <a:t>5. The winner imposes his view of himself (and the other) on the other</a:t>
            </a:r>
          </a:p>
          <a:p>
            <a:pPr lvl="0" rtl="0">
              <a:spcBef>
                <a:spcPts val="0"/>
              </a:spcBef>
              <a:spcAft>
                <a:spcPts val="0"/>
              </a:spcAft>
              <a:buNone/>
            </a:pPr>
            <a:r>
              <a:rPr lang="en" sz="1400"/>
              <a:t>6...</a:t>
            </a:r>
          </a:p>
          <a:p>
            <a:pPr lvl="0">
              <a:spcBef>
                <a:spcPts val="0"/>
              </a:spcBef>
              <a:spcAft>
                <a:spcPts val="0"/>
              </a:spcAft>
              <a:buClr>
                <a:schemeClr val="dk2"/>
              </a:buClr>
              <a:buSzPct val="78571"/>
              <a:buFont typeface="Arial"/>
              <a:buNone/>
            </a:pPr>
            <a:r>
              <a:rPr lang="en" sz="1400"/>
              <a:t>7...</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nSpc>
                <a:spcPct val="115000"/>
              </a:lnSpc>
              <a:spcBef>
                <a:spcPts val="0"/>
              </a:spcBef>
              <a:buClr>
                <a:schemeClr val="dk2"/>
              </a:buClr>
              <a:buSzPct val="45833"/>
              <a:buFont typeface="Arial"/>
              <a:buNone/>
            </a:pPr>
            <a:r>
              <a:rPr lang="en" sz="2400">
                <a:latin typeface="Arial"/>
                <a:ea typeface="Arial"/>
                <a:cs typeface="Arial"/>
                <a:sym typeface="Arial"/>
              </a:rPr>
              <a:t>Self and Other in Hegel's </a:t>
            </a:r>
            <a:r>
              <a:rPr lang="en" sz="2400" i="1">
                <a:latin typeface="Arial"/>
                <a:ea typeface="Arial"/>
                <a:cs typeface="Arial"/>
                <a:sym typeface="Arial"/>
              </a:rPr>
              <a:t>Phenomenology of Mind</a:t>
            </a:r>
            <a:r>
              <a:rPr lang="en" sz="2400">
                <a:latin typeface="Arial"/>
                <a:ea typeface="Arial"/>
                <a:cs typeface="Arial"/>
                <a:sym typeface="Arial"/>
              </a:rPr>
              <a:t> (1807, Section B, IV)</a:t>
            </a:r>
          </a:p>
        </p:txBody>
      </p:sp>
      <p:sp>
        <p:nvSpPr>
          <p:cNvPr id="137" name="Shape 137"/>
          <p:cNvSpPr txBox="1">
            <a:spLocks noGrp="1"/>
          </p:cNvSpPr>
          <p:nvPr>
            <p:ph type="body" idx="1"/>
          </p:nvPr>
        </p:nvSpPr>
        <p:spPr>
          <a:xfrm>
            <a:off x="736675" y="1418100"/>
            <a:ext cx="8095500" cy="31509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200"/>
              <a:t>1...5</a:t>
            </a:r>
          </a:p>
          <a:p>
            <a:pPr lvl="0" rtl="0">
              <a:lnSpc>
                <a:spcPct val="100000"/>
              </a:lnSpc>
              <a:spcBef>
                <a:spcPts val="0"/>
              </a:spcBef>
              <a:spcAft>
                <a:spcPts val="0"/>
              </a:spcAft>
              <a:buNone/>
            </a:pPr>
            <a:endParaRPr sz="1200"/>
          </a:p>
          <a:p>
            <a:pPr lvl="0" rtl="0">
              <a:spcBef>
                <a:spcPts val="0"/>
              </a:spcBef>
              <a:spcAft>
                <a:spcPts val="0"/>
              </a:spcAft>
              <a:buNone/>
            </a:pPr>
            <a:r>
              <a:rPr lang="en" sz="2400"/>
              <a:t>6. Conclusion 1: The oppressor can avoid seeing the flaw because of his position</a:t>
            </a:r>
          </a:p>
          <a:p>
            <a:pPr lvl="0" rtl="0">
              <a:spcBef>
                <a:spcPts val="0"/>
              </a:spcBef>
              <a:spcAft>
                <a:spcPts val="0"/>
              </a:spcAft>
              <a:buClr>
                <a:schemeClr val="dk2"/>
              </a:buClr>
              <a:buSzPct val="45833"/>
              <a:buFont typeface="Arial"/>
              <a:buNone/>
            </a:pPr>
            <a:endParaRPr sz="2400"/>
          </a:p>
          <a:p>
            <a:pPr lvl="0" rtl="0">
              <a:spcBef>
                <a:spcPts val="0"/>
              </a:spcBef>
              <a:spcAft>
                <a:spcPts val="0"/>
              </a:spcAft>
              <a:buClr>
                <a:schemeClr val="dk2"/>
              </a:buClr>
              <a:buSzPct val="45833"/>
              <a:buFont typeface="Arial"/>
              <a:buNone/>
            </a:pPr>
            <a:r>
              <a:rPr lang="en" sz="2400"/>
              <a:t>7. Conclusion 2:  Who we are affects what we understand</a:t>
            </a:r>
          </a:p>
          <a:p>
            <a:pPr lvl="0" rtl="0">
              <a:spcBef>
                <a:spcPts val="0"/>
              </a:spcBef>
              <a:spcAft>
                <a:spcPts val="0"/>
              </a:spcAft>
              <a:buClr>
                <a:schemeClr val="dk2"/>
              </a:buClr>
              <a:buSzPct val="45833"/>
              <a:buFont typeface="Arial"/>
              <a:buNone/>
            </a:pPr>
            <a:r>
              <a:rPr lang="en" sz="2400"/>
              <a:t> </a:t>
            </a:r>
          </a:p>
          <a:p>
            <a:pPr lvl="0" rtl="0">
              <a:spcBef>
                <a:spcPts val="0"/>
              </a:spcBef>
              <a:spcAft>
                <a:spcPts val="0"/>
              </a:spcAft>
              <a:buClr>
                <a:schemeClr val="dk2"/>
              </a:buClr>
              <a:buSzPct val="61111"/>
              <a:buFont typeface="Arial"/>
              <a:buNone/>
            </a:pPr>
            <a:r>
              <a:rPr lang="en"/>
              <a:t>Hegel's long term view: Eventually we will learn and overcome oppression</a:t>
            </a:r>
          </a:p>
          <a:p>
            <a:pPr lvl="0">
              <a:lnSpc>
                <a:spcPct val="100000"/>
              </a:lnSpc>
              <a:spcBef>
                <a:spcPts val="0"/>
              </a:spcBef>
              <a:spcAft>
                <a:spcPts val="0"/>
              </a:spcAft>
              <a:buNone/>
            </a:pPr>
            <a:endParaRPr sz="1400"/>
          </a:p>
          <a:p>
            <a:pPr lvl="0">
              <a:lnSpc>
                <a:spcPct val="100000"/>
              </a:lnSpc>
              <a:spcBef>
                <a:spcPts val="0"/>
              </a:spcBef>
              <a:spcAft>
                <a:spcPts val="0"/>
              </a:spcAft>
              <a:buNone/>
            </a:pPr>
            <a:endParaRPr/>
          </a:p>
          <a:p>
            <a:pPr lvl="0">
              <a:lnSpc>
                <a:spcPct val="100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sz="2400" i="1">
                <a:latin typeface="Calibri"/>
                <a:ea typeface="Calibri"/>
                <a:cs typeface="Calibri"/>
                <a:sym typeface="Calibri"/>
              </a:rPr>
              <a:t>The Problem of Speaking for Others</a:t>
            </a:r>
            <a:r>
              <a:rPr lang="en" sz="2400">
                <a:latin typeface="Calibri"/>
                <a:ea typeface="Calibri"/>
                <a:cs typeface="Calibri"/>
                <a:sym typeface="Calibri"/>
              </a:rPr>
              <a:t>, Linda Alcoff (1991)</a:t>
            </a:r>
          </a:p>
        </p:txBody>
      </p:sp>
      <p:sp>
        <p:nvSpPr>
          <p:cNvPr id="143" name="Shape 143"/>
          <p:cNvSpPr txBox="1">
            <a:spLocks noGrp="1"/>
          </p:cNvSpPr>
          <p:nvPr>
            <p:ph type="body" idx="1"/>
          </p:nvPr>
        </p:nvSpPr>
        <p:spPr>
          <a:xfrm>
            <a:off x="598500" y="1161675"/>
            <a:ext cx="8233800" cy="3416400"/>
          </a:xfrm>
          <a:prstGeom prst="rect">
            <a:avLst/>
          </a:prstGeom>
        </p:spPr>
        <p:txBody>
          <a:bodyPr lIns="91425" tIns="91425" rIns="91425" bIns="91425" anchor="t" anchorCtr="0">
            <a:noAutofit/>
          </a:bodyPr>
          <a:lstStyle/>
          <a:p>
            <a:pPr lvl="0">
              <a:spcBef>
                <a:spcPts val="0"/>
              </a:spcBef>
              <a:spcAft>
                <a:spcPts val="0"/>
              </a:spcAft>
              <a:buClr>
                <a:schemeClr val="dk2"/>
              </a:buClr>
              <a:buSzPct val="45833"/>
              <a:buFont typeface="Arial"/>
              <a:buNone/>
            </a:pPr>
            <a:r>
              <a:rPr lang="en" sz="2400" b="1">
                <a:solidFill>
                  <a:schemeClr val="dk2"/>
                </a:solidFill>
                <a:latin typeface="Arial"/>
                <a:ea typeface="Arial"/>
                <a:cs typeface="Arial"/>
                <a:sym typeface="Arial"/>
              </a:rPr>
              <a:t>Three examples of problematic speaking for others:</a:t>
            </a:r>
          </a:p>
          <a:p>
            <a:pPr lvl="0">
              <a:spcBef>
                <a:spcPts val="0"/>
              </a:spcBef>
              <a:spcAft>
                <a:spcPts val="0"/>
              </a:spcAft>
              <a:buClr>
                <a:schemeClr val="dk2"/>
              </a:buClr>
              <a:buSzPct val="45833"/>
              <a:buFont typeface="Arial"/>
              <a:buNone/>
            </a:pPr>
            <a:r>
              <a:rPr lang="en" sz="2400">
                <a:solidFill>
                  <a:schemeClr val="dk2"/>
                </a:solidFill>
                <a:latin typeface="Arial"/>
                <a:ea typeface="Arial"/>
                <a:cs typeface="Arial"/>
                <a:sym typeface="Arial"/>
              </a:rPr>
              <a:t> </a:t>
            </a:r>
          </a:p>
          <a:p>
            <a:pPr lvl="0">
              <a:spcBef>
                <a:spcPts val="0"/>
              </a:spcBef>
              <a:spcAft>
                <a:spcPts val="0"/>
              </a:spcAft>
              <a:buClr>
                <a:schemeClr val="dk2"/>
              </a:buClr>
              <a:buSzPct val="45833"/>
              <a:buFont typeface="Arial"/>
              <a:buNone/>
            </a:pPr>
            <a:r>
              <a:rPr lang="en" sz="2400">
                <a:latin typeface="Arial"/>
                <a:ea typeface="Arial"/>
                <a:cs typeface="Arial"/>
                <a:sym typeface="Arial"/>
              </a:rPr>
              <a:t>   1. Anne Cameron at a book fair</a:t>
            </a:r>
          </a:p>
          <a:p>
            <a:pPr lvl="0">
              <a:spcBef>
                <a:spcPts val="0"/>
              </a:spcBef>
              <a:spcAft>
                <a:spcPts val="0"/>
              </a:spcAft>
              <a:buClr>
                <a:schemeClr val="dk2"/>
              </a:buClr>
              <a:buSzPct val="45833"/>
              <a:buFont typeface="Arial"/>
              <a:buNone/>
            </a:pPr>
            <a:r>
              <a:rPr lang="en" sz="2400">
                <a:latin typeface="Arial"/>
                <a:ea typeface="Arial"/>
                <a:cs typeface="Arial"/>
                <a:sym typeface="Arial"/>
              </a:rPr>
              <a:t>   2. Bush (1989) speaks for Panamanians</a:t>
            </a:r>
          </a:p>
          <a:p>
            <a:pPr lvl="0" rtl="0">
              <a:spcBef>
                <a:spcPts val="0"/>
              </a:spcBef>
              <a:spcAft>
                <a:spcPts val="0"/>
              </a:spcAft>
              <a:buNone/>
            </a:pPr>
            <a:r>
              <a:rPr lang="en" sz="2400">
                <a:latin typeface="Arial"/>
                <a:ea typeface="Arial"/>
                <a:cs typeface="Arial"/>
                <a:sym typeface="Arial"/>
              </a:rPr>
              <a:t>   3. A white male says he can't speak about women and   </a:t>
            </a:r>
          </a:p>
          <a:p>
            <a:pPr lvl="0">
              <a:spcBef>
                <a:spcPts val="0"/>
              </a:spcBef>
              <a:spcAft>
                <a:spcPts val="0"/>
              </a:spcAft>
              <a:buClr>
                <a:schemeClr val="dk2"/>
              </a:buClr>
              <a:buSzPct val="45833"/>
              <a:buFont typeface="Arial"/>
              <a:buNone/>
            </a:pPr>
            <a:r>
              <a:rPr lang="en" sz="2400">
                <a:latin typeface="Arial"/>
                <a:ea typeface="Arial"/>
                <a:cs typeface="Arial"/>
                <a:sym typeface="Arial"/>
              </a:rPr>
              <a:t>        race</a:t>
            </a:r>
          </a:p>
          <a:p>
            <a:pPr lvl="0">
              <a:spcBef>
                <a:spcPts val="0"/>
              </a:spcBef>
              <a:spcAft>
                <a:spcPts val="0"/>
              </a:spcAft>
              <a:buClr>
                <a:schemeClr val="dk2"/>
              </a:buClr>
              <a:buSzPct val="100000"/>
              <a:buFont typeface="Arial"/>
              <a:buNone/>
            </a:pPr>
            <a:r>
              <a:rPr lang="en" sz="1100">
                <a:solidFill>
                  <a:schemeClr val="dk2"/>
                </a:solidFill>
                <a:latin typeface="Arial"/>
                <a:ea typeface="Arial"/>
                <a:cs typeface="Arial"/>
                <a:sym typeface="Arial"/>
              </a:rPr>
              <a:t> </a:t>
            </a: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nSpc>
                <a:spcPct val="115000"/>
              </a:lnSpc>
              <a:spcBef>
                <a:spcPts val="0"/>
              </a:spcBef>
              <a:buClr>
                <a:schemeClr val="dk2"/>
              </a:buClr>
              <a:buSzPct val="45833"/>
              <a:buFont typeface="Arial"/>
              <a:buNone/>
            </a:pPr>
            <a:r>
              <a:rPr lang="en" sz="2400">
                <a:latin typeface="Arial"/>
                <a:ea typeface="Arial"/>
                <a:cs typeface="Arial"/>
                <a:sym typeface="Arial"/>
              </a:rPr>
              <a:t>The basic problem of speaking for others:</a:t>
            </a:r>
          </a:p>
        </p:txBody>
      </p:sp>
      <p:sp>
        <p:nvSpPr>
          <p:cNvPr id="149" name="Shape 149"/>
          <p:cNvSpPr txBox="1">
            <a:spLocks noGrp="1"/>
          </p:cNvSpPr>
          <p:nvPr>
            <p:ph type="body" idx="1"/>
          </p:nvPr>
        </p:nvSpPr>
        <p:spPr>
          <a:xfrm>
            <a:off x="801125" y="1152475"/>
            <a:ext cx="8031300" cy="3416400"/>
          </a:xfrm>
          <a:prstGeom prst="rect">
            <a:avLst/>
          </a:prstGeom>
        </p:spPr>
        <p:txBody>
          <a:bodyPr lIns="91425" tIns="91425" rIns="91425" bIns="91425" anchor="t" anchorCtr="0">
            <a:noAutofit/>
          </a:bodyPr>
          <a:lstStyle/>
          <a:p>
            <a:pPr lvl="0">
              <a:spcBef>
                <a:spcPts val="0"/>
              </a:spcBef>
              <a:spcAft>
                <a:spcPts val="0"/>
              </a:spcAft>
              <a:buClr>
                <a:schemeClr val="dk2"/>
              </a:buClr>
              <a:buSzPct val="100000"/>
              <a:buFont typeface="Arial"/>
              <a:buNone/>
            </a:pPr>
            <a:r>
              <a:rPr lang="en" sz="1100">
                <a:solidFill>
                  <a:schemeClr val="dk2"/>
                </a:solidFill>
                <a:latin typeface="Arial"/>
                <a:ea typeface="Arial"/>
                <a:cs typeface="Arial"/>
                <a:sym typeface="Arial"/>
              </a:rPr>
              <a:t> </a:t>
            </a:r>
          </a:p>
          <a:p>
            <a:pPr lvl="0" rtl="0">
              <a:spcBef>
                <a:spcPts val="0"/>
              </a:spcBef>
              <a:spcAft>
                <a:spcPts val="0"/>
              </a:spcAft>
              <a:buNone/>
            </a:pPr>
            <a:r>
              <a:rPr lang="en" sz="2400" i="1">
                <a:latin typeface="Arial"/>
                <a:ea typeface="Arial"/>
                <a:cs typeface="Arial"/>
                <a:sym typeface="Arial"/>
              </a:rPr>
              <a:t>When those of us in power speak for (or about) those with less power, how do we avoid imposing our view and disempowering them?</a:t>
            </a:r>
          </a:p>
          <a:p>
            <a:pPr lvl="0" rtl="0">
              <a:spcBef>
                <a:spcPts val="0"/>
              </a:spcBef>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sz="2600">
                <a:latin typeface="Calibri"/>
                <a:ea typeface="Calibri"/>
                <a:cs typeface="Calibri"/>
                <a:sym typeface="Calibri"/>
              </a:rPr>
              <a:t>Alcoff says we must avoid these two opposing stances:</a:t>
            </a:r>
          </a:p>
        </p:txBody>
      </p:sp>
      <p:sp>
        <p:nvSpPr>
          <p:cNvPr id="155" name="Shape 15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spcAft>
                <a:spcPts val="0"/>
              </a:spcAft>
              <a:buClr>
                <a:schemeClr val="dk2"/>
              </a:buClr>
              <a:buSzPct val="45833"/>
              <a:buFont typeface="Arial"/>
              <a:buNone/>
            </a:pPr>
            <a:r>
              <a:rPr lang="en" sz="2400"/>
              <a:t>1. Avoid saying  we can speak for others because if we are truly objective these issues don't apply.</a:t>
            </a:r>
          </a:p>
          <a:p>
            <a:pPr lvl="0">
              <a:spcBef>
                <a:spcPts val="0"/>
              </a:spcBef>
              <a:spcAft>
                <a:spcPts val="0"/>
              </a:spcAft>
              <a:buClr>
                <a:schemeClr val="dk2"/>
              </a:buClr>
              <a:buSzPct val="45833"/>
              <a:buFont typeface="Arial"/>
              <a:buNone/>
            </a:pPr>
            <a:r>
              <a:rPr lang="en" sz="2400"/>
              <a:t> </a:t>
            </a:r>
          </a:p>
          <a:p>
            <a:pPr lvl="0">
              <a:spcBef>
                <a:spcPts val="0"/>
              </a:spcBef>
              <a:spcAft>
                <a:spcPts val="0"/>
              </a:spcAft>
              <a:buClr>
                <a:schemeClr val="dk2"/>
              </a:buClr>
              <a:buSzPct val="45833"/>
              <a:buFont typeface="Arial"/>
              <a:buNone/>
            </a:pPr>
            <a:r>
              <a:rPr lang="en" sz="2400"/>
              <a:t>            	* Objective truth may exist</a:t>
            </a:r>
          </a:p>
          <a:p>
            <a:pPr lvl="0">
              <a:spcBef>
                <a:spcPts val="0"/>
              </a:spcBef>
              <a:spcAft>
                <a:spcPts val="0"/>
              </a:spcAft>
              <a:buClr>
                <a:schemeClr val="dk2"/>
              </a:buClr>
              <a:buSzPct val="45833"/>
              <a:buFont typeface="Arial"/>
              <a:buNone/>
            </a:pPr>
            <a:r>
              <a:rPr lang="en" sz="2400"/>
              <a:t>            	* But power affects all discourse</a:t>
            </a: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Clr>
                <a:schemeClr val="dk2"/>
              </a:buClr>
              <a:buSzPct val="42307"/>
              <a:buFont typeface="Arial"/>
              <a:buNone/>
            </a:pPr>
            <a:r>
              <a:rPr lang="en" sz="2600">
                <a:latin typeface="Calibri"/>
                <a:ea typeface="Calibri"/>
                <a:cs typeface="Calibri"/>
                <a:sym typeface="Calibri"/>
              </a:rPr>
              <a:t>Alcoff says we must avoid these two opposing stances:</a:t>
            </a:r>
          </a:p>
        </p:txBody>
      </p:sp>
      <p:sp>
        <p:nvSpPr>
          <p:cNvPr id="161" name="Shape 1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spcAft>
                <a:spcPts val="0"/>
              </a:spcAft>
              <a:buClr>
                <a:schemeClr val="dk2"/>
              </a:buClr>
              <a:buSzPct val="45833"/>
              <a:buFont typeface="Arial"/>
              <a:buNone/>
            </a:pPr>
            <a:r>
              <a:rPr lang="en" sz="2400"/>
              <a:t>2. We should avoid saying, "We should never speak for others."</a:t>
            </a:r>
          </a:p>
          <a:p>
            <a:pPr lvl="0">
              <a:spcBef>
                <a:spcPts val="0"/>
              </a:spcBef>
              <a:spcAft>
                <a:spcPts val="0"/>
              </a:spcAft>
              <a:buClr>
                <a:schemeClr val="dk2"/>
              </a:buClr>
              <a:buSzPct val="45833"/>
              <a:buFont typeface="Arial"/>
              <a:buNone/>
            </a:pPr>
            <a:r>
              <a:rPr lang="en" sz="2400"/>
              <a:t> </a:t>
            </a:r>
          </a:p>
          <a:p>
            <a:pPr lvl="0">
              <a:spcBef>
                <a:spcPts val="0"/>
              </a:spcBef>
              <a:spcAft>
                <a:spcPts val="0"/>
              </a:spcAft>
              <a:buClr>
                <a:schemeClr val="dk2"/>
              </a:buClr>
              <a:buSzPct val="45833"/>
              <a:buFont typeface="Arial"/>
              <a:buNone/>
            </a:pPr>
            <a:r>
              <a:rPr lang="en" sz="2400"/>
              <a:t>            	* It abnegates responsibility</a:t>
            </a:r>
          </a:p>
          <a:p>
            <a:pPr lvl="0">
              <a:spcBef>
                <a:spcPts val="0"/>
              </a:spcBef>
              <a:spcAft>
                <a:spcPts val="0"/>
              </a:spcAft>
              <a:buClr>
                <a:schemeClr val="dk2"/>
              </a:buClr>
              <a:buSzPct val="45833"/>
              <a:buFont typeface="Arial"/>
              <a:buNone/>
            </a:pPr>
            <a:r>
              <a:rPr lang="en" sz="2400"/>
              <a:t>            	* It can be willful ignorance</a:t>
            </a:r>
          </a:p>
          <a:p>
            <a:pPr lvl="0">
              <a:spcBef>
                <a:spcPts val="0"/>
              </a:spcBef>
              <a:spcAft>
                <a:spcPts val="0"/>
              </a:spcAft>
              <a:buClr>
                <a:schemeClr val="dk2"/>
              </a:buClr>
              <a:buSzPct val="45833"/>
              <a:buFont typeface="Arial"/>
              <a:buNone/>
            </a:pPr>
            <a:r>
              <a:rPr lang="en" sz="2400"/>
              <a:t>            	* Sometimes "outsiders" help</a:t>
            </a:r>
          </a:p>
          <a:p>
            <a:pPr lvl="0">
              <a:spcBef>
                <a:spcPts val="0"/>
              </a:spcBef>
              <a:spcAft>
                <a:spcPts val="0"/>
              </a:spcAft>
              <a:buClr>
                <a:schemeClr val="dk2"/>
              </a:buClr>
              <a:buSzPct val="45833"/>
              <a:buFont typeface="Arial"/>
              <a:buNone/>
            </a:pPr>
            <a:r>
              <a:rPr lang="en" sz="2400"/>
              <a:t>            	* Refusing to speak is still speaking</a:t>
            </a:r>
          </a:p>
          <a:p>
            <a:pPr lvl="0">
              <a:spcBef>
                <a:spcPts val="0"/>
              </a:spcBef>
              <a:spcAft>
                <a:spcPts val="0"/>
              </a:spcAft>
              <a:buClr>
                <a:schemeClr val="dk2"/>
              </a:buClr>
              <a:buSzPct val="45833"/>
              <a:buFont typeface="Arial"/>
              <a:buNone/>
            </a:pPr>
            <a:r>
              <a:rPr lang="en" sz="2400"/>
              <a:t>            	* Group membership is complex and changing</a:t>
            </a: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nSpc>
                <a:spcPct val="115000"/>
              </a:lnSpc>
              <a:spcBef>
                <a:spcPts val="0"/>
              </a:spcBef>
              <a:buClr>
                <a:schemeClr val="dk2"/>
              </a:buClr>
              <a:buSzPct val="45833"/>
              <a:buFont typeface="Arial"/>
              <a:buNone/>
            </a:pPr>
            <a:r>
              <a:rPr lang="en" sz="2400">
                <a:latin typeface="Arial"/>
                <a:ea typeface="Arial"/>
                <a:cs typeface="Arial"/>
                <a:sym typeface="Arial"/>
              </a:rPr>
              <a:t>Alcoff’s conclusions:</a:t>
            </a:r>
          </a:p>
          <a:p>
            <a:pPr lvl="0">
              <a:spcBef>
                <a:spcPts val="0"/>
              </a:spcBef>
              <a:buNone/>
            </a:pPr>
            <a:endParaRPr/>
          </a:p>
        </p:txBody>
      </p:sp>
      <p:sp>
        <p:nvSpPr>
          <p:cNvPr id="167" name="Shape 167"/>
          <p:cNvSpPr txBox="1">
            <a:spLocks noGrp="1"/>
          </p:cNvSpPr>
          <p:nvPr>
            <p:ph type="body" idx="1"/>
          </p:nvPr>
        </p:nvSpPr>
        <p:spPr>
          <a:xfrm>
            <a:off x="607750" y="1207725"/>
            <a:ext cx="8261400" cy="3416400"/>
          </a:xfrm>
          <a:prstGeom prst="rect">
            <a:avLst/>
          </a:prstGeom>
        </p:spPr>
        <p:txBody>
          <a:bodyPr lIns="91425" tIns="91425" rIns="91425" bIns="91425" anchor="t" anchorCtr="0">
            <a:noAutofit/>
          </a:bodyPr>
          <a:lstStyle/>
          <a:p>
            <a:pPr lvl="0">
              <a:spcBef>
                <a:spcPts val="0"/>
              </a:spcBef>
              <a:spcAft>
                <a:spcPts val="0"/>
              </a:spcAft>
              <a:buClr>
                <a:schemeClr val="dk2"/>
              </a:buClr>
              <a:buSzPct val="45833"/>
              <a:buFont typeface="Arial"/>
              <a:buNone/>
            </a:pPr>
            <a:r>
              <a:rPr lang="en" sz="2400"/>
              <a:t>1. Question the impetus to speak</a:t>
            </a:r>
          </a:p>
          <a:p>
            <a:pPr lvl="0">
              <a:spcBef>
                <a:spcPts val="0"/>
              </a:spcBef>
              <a:spcAft>
                <a:spcPts val="0"/>
              </a:spcAft>
              <a:buClr>
                <a:schemeClr val="dk2"/>
              </a:buClr>
              <a:buSzPct val="45833"/>
              <a:buFont typeface="Arial"/>
              <a:buNone/>
            </a:pPr>
            <a:r>
              <a:rPr lang="en" sz="2400"/>
              <a:t>2. Be aware of power relations</a:t>
            </a:r>
          </a:p>
          <a:p>
            <a:pPr lvl="0">
              <a:spcBef>
                <a:spcPts val="0"/>
              </a:spcBef>
              <a:spcAft>
                <a:spcPts val="0"/>
              </a:spcAft>
              <a:buClr>
                <a:schemeClr val="dk2"/>
              </a:buClr>
              <a:buSzPct val="45833"/>
              <a:buFont typeface="Arial"/>
              <a:buNone/>
            </a:pPr>
            <a:r>
              <a:rPr lang="en" sz="2400"/>
              <a:t>3. Be responsible and accountable</a:t>
            </a:r>
          </a:p>
          <a:p>
            <a:pPr lvl="0">
              <a:spcBef>
                <a:spcPts val="0"/>
              </a:spcBef>
              <a:spcAft>
                <a:spcPts val="0"/>
              </a:spcAft>
              <a:buClr>
                <a:schemeClr val="dk2"/>
              </a:buClr>
              <a:buSzPct val="45833"/>
              <a:buFont typeface="Arial"/>
              <a:buNone/>
            </a:pPr>
            <a:r>
              <a:rPr lang="en" sz="2400"/>
              <a:t>4. Think about the effects in each context</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Las Positas College’s Values Statement</a:t>
            </a:r>
          </a:p>
        </p:txBody>
      </p:sp>
      <p:sp>
        <p:nvSpPr>
          <p:cNvPr id="65" name="Shape 6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50000"/>
              </a:lnSpc>
              <a:spcBef>
                <a:spcPts val="0"/>
              </a:spcBef>
              <a:spcAft>
                <a:spcPts val="800"/>
              </a:spcAft>
              <a:buClr>
                <a:schemeClr val="dk2"/>
              </a:buClr>
              <a:buSzPct val="61111"/>
              <a:buFont typeface="Arial"/>
              <a:buNone/>
            </a:pPr>
            <a:r>
              <a:rPr lang="en">
                <a:solidFill>
                  <a:schemeClr val="dk2"/>
                </a:solidFill>
                <a:highlight>
                  <a:srgbClr val="FFFFFF"/>
                </a:highlight>
                <a:latin typeface="Arial"/>
                <a:ea typeface="Arial"/>
                <a:cs typeface="Arial"/>
                <a:sym typeface="Arial"/>
              </a:rPr>
              <a:t>Las Positas College thrives as a collaborative teaching and learning community committed to integrity and excellence by:</a:t>
            </a:r>
          </a:p>
          <a:p>
            <a:pPr lvl="0">
              <a:lnSpc>
                <a:spcPct val="150000"/>
              </a:lnSpc>
              <a:spcBef>
                <a:spcPts val="0"/>
              </a:spcBef>
              <a:spcAft>
                <a:spcPts val="0"/>
              </a:spcAft>
              <a:buNone/>
            </a:pPr>
            <a:endParaRPr>
              <a:solidFill>
                <a:schemeClr val="dk2"/>
              </a:solidFill>
              <a:highlight>
                <a:srgbClr val="FFFFFF"/>
              </a:highlight>
              <a:latin typeface="Arial"/>
              <a:ea typeface="Arial"/>
              <a:cs typeface="Arial"/>
              <a:sym typeface="Arial"/>
            </a:endParaRPr>
          </a:p>
          <a:p>
            <a:pPr lvl="0">
              <a:lnSpc>
                <a:spcPct val="150000"/>
              </a:lnSpc>
              <a:spcBef>
                <a:spcPts val="0"/>
              </a:spcBef>
              <a:spcAft>
                <a:spcPts val="0"/>
              </a:spcAft>
              <a:buNone/>
            </a:pPr>
            <a:r>
              <a:rPr lang="en">
                <a:solidFill>
                  <a:schemeClr val="dk2"/>
                </a:solidFill>
                <a:highlight>
                  <a:srgbClr val="FFFFFF"/>
                </a:highlight>
                <a:latin typeface="Arial"/>
                <a:ea typeface="Arial"/>
                <a:cs typeface="Arial"/>
                <a:sym typeface="Arial"/>
              </a:rPr>
              <a:t>4. Promoting ethical behavior, tolerance and mutual respect in a diverse community</a:t>
            </a:r>
          </a:p>
          <a:p>
            <a:pPr lvl="0">
              <a:lnSpc>
                <a:spcPct val="150000"/>
              </a:lnSpc>
              <a:spcBef>
                <a:spcPts val="0"/>
              </a:spcBef>
              <a:spcAft>
                <a:spcPts val="0"/>
              </a:spcAft>
              <a:buNone/>
            </a:pPr>
            <a:r>
              <a:rPr lang="en">
                <a:solidFill>
                  <a:schemeClr val="dk2"/>
                </a:solidFill>
                <a:highlight>
                  <a:srgbClr val="FFFFFF"/>
                </a:highlight>
                <a:latin typeface="Arial"/>
                <a:ea typeface="Arial"/>
                <a:cs typeface="Arial"/>
                <a:sym typeface="Arial"/>
              </a:rPr>
              <a:t>6. Holding firm to the belief that each of us makes an astonishing difference.</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Mistakes I have made</a:t>
            </a:r>
          </a:p>
        </p:txBody>
      </p:sp>
      <p:sp>
        <p:nvSpPr>
          <p:cNvPr id="173" name="Shape 173"/>
          <p:cNvSpPr txBox="1">
            <a:spLocks noGrp="1"/>
          </p:cNvSpPr>
          <p:nvPr>
            <p:ph type="body" idx="1"/>
          </p:nvPr>
        </p:nvSpPr>
        <p:spPr>
          <a:xfrm>
            <a:off x="902425" y="1152475"/>
            <a:ext cx="7458900" cy="2199300"/>
          </a:xfrm>
          <a:prstGeom prst="rect">
            <a:avLst/>
          </a:prstGeom>
        </p:spPr>
        <p:txBody>
          <a:bodyPr lIns="91425" tIns="91425" rIns="91425" bIns="91425" anchor="t" anchorCtr="0">
            <a:noAutofit/>
          </a:bodyPr>
          <a:lstStyle/>
          <a:p>
            <a:pPr marL="457200" lvl="0" indent="-381000">
              <a:spcBef>
                <a:spcPts val="0"/>
              </a:spcBef>
              <a:buSzPct val="100000"/>
            </a:pPr>
            <a:r>
              <a:rPr lang="en" sz="2400"/>
              <a:t>Dangerous humor</a:t>
            </a:r>
          </a:p>
          <a:p>
            <a:pPr marL="457200" lvl="0" indent="-381000">
              <a:spcBef>
                <a:spcPts val="0"/>
              </a:spcBef>
              <a:buSzPct val="100000"/>
            </a:pPr>
            <a:r>
              <a:rPr lang="en" sz="2400"/>
              <a:t>Lecturing on and on to avoid hard conversations</a:t>
            </a:r>
          </a:p>
          <a:p>
            <a:pPr marL="457200" lvl="0" indent="-381000">
              <a:spcBef>
                <a:spcPts val="0"/>
              </a:spcBef>
              <a:buSzPct val="100000"/>
            </a:pPr>
            <a:r>
              <a:rPr lang="en" sz="2400"/>
              <a:t>“Most white men…”  (Instead societal expectations)</a:t>
            </a:r>
          </a:p>
          <a:p>
            <a:pPr marL="457200" lvl="0" indent="-381000">
              <a:spcBef>
                <a:spcPts val="0"/>
              </a:spcBef>
              <a:buSzPct val="100000"/>
            </a:pPr>
            <a:r>
              <a:rPr lang="en" sz="2400"/>
              <a:t>Don’t focus on your fear.  (Focus on protecting them)</a:t>
            </a:r>
          </a:p>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Small groups</a:t>
            </a:r>
          </a:p>
        </p:txBody>
      </p:sp>
      <p:sp>
        <p:nvSpPr>
          <p:cNvPr id="179" name="Shape 1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000000"/>
                </a:solidFill>
              </a:rPr>
              <a:t>Get into small groups of 3-4 people</a:t>
            </a:r>
          </a:p>
          <a:p>
            <a:pPr lvl="0">
              <a:spcBef>
                <a:spcPts val="0"/>
              </a:spcBef>
              <a:buNone/>
            </a:pPr>
            <a:r>
              <a:rPr lang="en">
                <a:solidFill>
                  <a:srgbClr val="000000"/>
                </a:solidFill>
              </a:rPr>
              <a:t>Suggested norms for our discussion:</a:t>
            </a:r>
          </a:p>
          <a:p>
            <a:pPr marL="457200" lvl="0" indent="-228600">
              <a:spcBef>
                <a:spcPts val="0"/>
              </a:spcBef>
              <a:buClr>
                <a:srgbClr val="000000"/>
              </a:buClr>
            </a:pPr>
            <a:r>
              <a:rPr lang="en">
                <a:solidFill>
                  <a:srgbClr val="000000"/>
                </a:solidFill>
              </a:rPr>
              <a:t>Don’t interrupt. Let the person finish telling their story before you ask questions.</a:t>
            </a:r>
          </a:p>
          <a:p>
            <a:pPr marL="457200" lvl="0" indent="-228600">
              <a:spcBef>
                <a:spcPts val="0"/>
              </a:spcBef>
              <a:buClr>
                <a:srgbClr val="000000"/>
              </a:buClr>
            </a:pPr>
            <a:r>
              <a:rPr lang="en">
                <a:solidFill>
                  <a:srgbClr val="000000"/>
                </a:solidFill>
              </a:rPr>
              <a:t>Ask and answer questions in a respectful way.</a:t>
            </a:r>
          </a:p>
          <a:p>
            <a:pPr marL="457200" lvl="0" indent="-228600">
              <a:spcBef>
                <a:spcPts val="0"/>
              </a:spcBef>
              <a:buClr>
                <a:srgbClr val="000000"/>
              </a:buClr>
            </a:pPr>
            <a:r>
              <a:rPr lang="en">
                <a:solidFill>
                  <a:srgbClr val="000000"/>
                </a:solidFill>
              </a:rPr>
              <a:t>Remember that we don’t have all the answers.</a:t>
            </a:r>
          </a:p>
          <a:p>
            <a:pPr marL="457200" lvl="0" indent="-228600">
              <a:spcBef>
                <a:spcPts val="0"/>
              </a:spcBef>
              <a:buClr>
                <a:srgbClr val="000000"/>
              </a:buClr>
            </a:pPr>
            <a:r>
              <a:rPr lang="en">
                <a:solidFill>
                  <a:srgbClr val="000000"/>
                </a:solidFill>
              </a:rPr>
              <a:t>Assume that we all want what’s best for our students.</a:t>
            </a:r>
          </a:p>
          <a:p>
            <a:pPr marL="457200" lvl="0" indent="-228600" rtl="0">
              <a:spcBef>
                <a:spcPts val="0"/>
              </a:spcBef>
              <a:buClr>
                <a:srgbClr val="000000"/>
              </a:buClr>
            </a:pPr>
            <a:r>
              <a:rPr lang="en">
                <a:solidFill>
                  <a:srgbClr val="000000"/>
                </a:solidFill>
              </a:rPr>
              <a:t>Our goal is to learn from each other.</a:t>
            </a:r>
          </a:p>
          <a:p>
            <a:pPr lvl="0">
              <a:spcBef>
                <a:spcPts val="0"/>
              </a:spcBef>
              <a:buNone/>
            </a:pPr>
            <a:r>
              <a:rPr lang="en">
                <a:solidFill>
                  <a:srgbClr val="000000"/>
                </a:solidFill>
              </a:rPr>
              <a:t>Are there any norms you would like to add or modify?</a:t>
            </a:r>
          </a:p>
          <a:p>
            <a:pPr lvl="0">
              <a:spcBef>
                <a:spcPts val="0"/>
              </a:spcBef>
              <a:buNone/>
            </a:pPr>
            <a:r>
              <a:rPr lang="en">
                <a:solidFill>
                  <a:srgbClr val="000000"/>
                </a:solidFill>
              </a:rPr>
              <a:t>Kristi will write our finalized norms on a posterboard.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16300" y="37847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In small groups, share some of your experiences</a:t>
            </a:r>
          </a:p>
        </p:txBody>
      </p:sp>
      <p:sp>
        <p:nvSpPr>
          <p:cNvPr id="185" name="Shape 1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marL="457200" lvl="0" indent="-381000">
              <a:spcBef>
                <a:spcPts val="0"/>
              </a:spcBef>
              <a:buClr>
                <a:srgbClr val="000000"/>
              </a:buClr>
              <a:buSzPct val="100000"/>
              <a:buAutoNum type="arabicPeriod"/>
            </a:pPr>
            <a:r>
              <a:rPr lang="en" sz="2400">
                <a:solidFill>
                  <a:srgbClr val="000000"/>
                </a:solidFill>
              </a:rPr>
              <a:t>Which texts about race have you discussed in your classes?</a:t>
            </a:r>
          </a:p>
          <a:p>
            <a:pPr marL="457200" lvl="0" indent="-381000">
              <a:spcBef>
                <a:spcPts val="0"/>
              </a:spcBef>
              <a:buClr>
                <a:srgbClr val="000000"/>
              </a:buClr>
              <a:buSzPct val="100000"/>
              <a:buAutoNum type="arabicPeriod"/>
            </a:pPr>
            <a:r>
              <a:rPr lang="en" sz="2400">
                <a:solidFill>
                  <a:srgbClr val="000000"/>
                </a:solidFill>
              </a:rPr>
              <a:t>What kinds of challenges did you face when moderating a discussion about those texts? </a:t>
            </a:r>
          </a:p>
          <a:p>
            <a:pPr marL="457200" lvl="0" indent="-381000">
              <a:spcBef>
                <a:spcPts val="0"/>
              </a:spcBef>
              <a:buClr>
                <a:srgbClr val="000000"/>
              </a:buClr>
              <a:buSzPct val="100000"/>
              <a:buAutoNum type="arabicPeriod"/>
            </a:pPr>
            <a:r>
              <a:rPr lang="en" sz="2400">
                <a:solidFill>
                  <a:srgbClr val="000000"/>
                </a:solidFill>
              </a:rPr>
              <a:t>Which topics did students bring up, and how did you address them?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Share with the group</a:t>
            </a:r>
          </a:p>
        </p:txBody>
      </p:sp>
      <p:sp>
        <p:nvSpPr>
          <p:cNvPr id="191" name="Shape 1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solidFill>
                  <a:srgbClr val="000000"/>
                </a:solidFill>
              </a:rPr>
              <a:t>What are the similarities, if any, in the types of challenges you faced?</a:t>
            </a:r>
          </a:p>
          <a:p>
            <a:pPr lvl="0">
              <a:spcBef>
                <a:spcPts val="0"/>
              </a:spcBef>
              <a:buNone/>
            </a:pPr>
            <a:r>
              <a:rPr lang="en" sz="2400">
                <a:solidFill>
                  <a:srgbClr val="000000"/>
                </a:solidFill>
              </a:rPr>
              <a:t>What did you learn from your colleagues?</a:t>
            </a:r>
          </a:p>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latin typeface="Source Sans Pro"/>
                <a:ea typeface="Source Sans Pro"/>
                <a:cs typeface="Source Sans Pro"/>
                <a:sym typeface="Source Sans Pro"/>
              </a:rPr>
              <a:t>Recommended Ways to Prepare for Difficult Discussions</a:t>
            </a:r>
          </a:p>
          <a:p>
            <a:pPr lvl="0">
              <a:spcBef>
                <a:spcPts val="0"/>
              </a:spcBef>
              <a:buNone/>
            </a:pPr>
            <a:endParaRPr/>
          </a:p>
          <a:p>
            <a:pPr lvl="0">
              <a:spcBef>
                <a:spcPts val="0"/>
              </a:spcBef>
              <a:buNone/>
            </a:pPr>
            <a:endParaRPr/>
          </a:p>
        </p:txBody>
      </p:sp>
      <p:sp>
        <p:nvSpPr>
          <p:cNvPr id="197" name="Shape 197"/>
          <p:cNvSpPr txBox="1">
            <a:spLocks noGrp="1"/>
          </p:cNvSpPr>
          <p:nvPr>
            <p:ph type="body" idx="1"/>
          </p:nvPr>
        </p:nvSpPr>
        <p:spPr>
          <a:xfrm>
            <a:off x="261375" y="1504675"/>
            <a:ext cx="8520600" cy="3416400"/>
          </a:xfrm>
          <a:prstGeom prst="rect">
            <a:avLst/>
          </a:prstGeom>
        </p:spPr>
        <p:txBody>
          <a:bodyPr lIns="91425" tIns="91425" rIns="91425" bIns="91425" anchor="t" anchorCtr="0">
            <a:noAutofit/>
          </a:bodyPr>
          <a:lstStyle/>
          <a:p>
            <a:pPr marL="457200" lvl="0" indent="-419100" rtl="0">
              <a:lnSpc>
                <a:spcPct val="100000"/>
              </a:lnSpc>
              <a:spcBef>
                <a:spcPts val="0"/>
              </a:spcBef>
              <a:spcAft>
                <a:spcPts val="0"/>
              </a:spcAft>
              <a:buClr>
                <a:schemeClr val="dk2"/>
              </a:buClr>
              <a:buSzPct val="100000"/>
              <a:buFont typeface="Source Sans Pro"/>
              <a:buAutoNum type="arabicPeriod"/>
            </a:pPr>
            <a:r>
              <a:rPr lang="en" sz="3000">
                <a:solidFill>
                  <a:schemeClr val="dk2"/>
                </a:solidFill>
              </a:rPr>
              <a:t>Build rapport and a safe community first</a:t>
            </a:r>
          </a:p>
          <a:p>
            <a:pPr marL="457200" lvl="0" indent="-355600" rtl="0">
              <a:lnSpc>
                <a:spcPct val="100000"/>
              </a:lnSpc>
              <a:spcBef>
                <a:spcPts val="0"/>
              </a:spcBef>
              <a:spcAft>
                <a:spcPts val="0"/>
              </a:spcAft>
              <a:buClr>
                <a:schemeClr val="dk2"/>
              </a:buClr>
              <a:buSzPct val="100000"/>
            </a:pPr>
            <a:r>
              <a:rPr lang="en" sz="2000">
                <a:solidFill>
                  <a:schemeClr val="dk2"/>
                </a:solidFill>
              </a:rPr>
              <a:t>Do ice-breakers and group work at the beginning of the semester.</a:t>
            </a:r>
          </a:p>
          <a:p>
            <a:pPr marL="457200" lvl="0" indent="-355600" rtl="0">
              <a:lnSpc>
                <a:spcPct val="100000"/>
              </a:lnSpc>
              <a:spcBef>
                <a:spcPts val="0"/>
              </a:spcBef>
              <a:spcAft>
                <a:spcPts val="0"/>
              </a:spcAft>
              <a:buClr>
                <a:schemeClr val="dk2"/>
              </a:buClr>
              <a:buSzPct val="100000"/>
            </a:pPr>
            <a:r>
              <a:rPr lang="en" sz="2000">
                <a:solidFill>
                  <a:schemeClr val="dk2"/>
                </a:solidFill>
              </a:rPr>
              <a:t>Say hi to students when you see them in the halls and take an interest in their lives and goals.</a:t>
            </a:r>
          </a:p>
          <a:p>
            <a:pPr marL="457200" lvl="0" indent="-355600" rtl="0">
              <a:lnSpc>
                <a:spcPct val="100000"/>
              </a:lnSpc>
              <a:spcBef>
                <a:spcPts val="0"/>
              </a:spcBef>
              <a:spcAft>
                <a:spcPts val="0"/>
              </a:spcAft>
              <a:buClr>
                <a:schemeClr val="dk2"/>
              </a:buClr>
              <a:buSzPct val="100000"/>
            </a:pPr>
            <a:r>
              <a:rPr lang="en" sz="2000">
                <a:solidFill>
                  <a:schemeClr val="dk2"/>
                </a:solidFill>
              </a:rPr>
              <a:t>Tell students that their opinion matters, but they must support it with evidence.</a:t>
            </a:r>
          </a:p>
          <a:p>
            <a:pPr marL="457200" lvl="0" indent="-355600" rtl="0">
              <a:lnSpc>
                <a:spcPct val="100000"/>
              </a:lnSpc>
              <a:spcBef>
                <a:spcPts val="0"/>
              </a:spcBef>
              <a:spcAft>
                <a:spcPts val="0"/>
              </a:spcAft>
              <a:buClr>
                <a:schemeClr val="dk2"/>
              </a:buClr>
              <a:buSzPct val="100000"/>
            </a:pPr>
            <a:r>
              <a:rPr lang="en" sz="2000">
                <a:solidFill>
                  <a:schemeClr val="dk2"/>
                </a:solidFill>
              </a:rPr>
              <a:t>Avoid discussion and instead assign reflective responses if classroom dynamics are oppositional (Washington &amp; Humphries, 2011).</a:t>
            </a:r>
          </a:p>
          <a:p>
            <a:pPr lvl="0" rtl="0">
              <a:lnSpc>
                <a:spcPct val="100000"/>
              </a:lnSpc>
              <a:spcBef>
                <a:spcPts val="0"/>
              </a:spcBef>
              <a:spcAft>
                <a:spcPts val="0"/>
              </a:spcAft>
              <a:buNone/>
            </a:pPr>
            <a:endParaRPr sz="2400" b="1">
              <a:solidFill>
                <a:schemeClr val="dk2"/>
              </a:solidFill>
              <a:latin typeface="Raleway"/>
              <a:ea typeface="Raleway"/>
              <a:cs typeface="Raleway"/>
              <a:sym typeface="Raleway"/>
            </a:endParaRPr>
          </a:p>
          <a:p>
            <a:pPr lvl="0" rtl="0">
              <a:lnSpc>
                <a:spcPct val="100000"/>
              </a:lnSpc>
              <a:spcBef>
                <a:spcPts val="0"/>
              </a:spcBef>
              <a:spcAft>
                <a:spcPts val="0"/>
              </a:spcAft>
              <a:buNone/>
            </a:pPr>
            <a:endParaRPr sz="2400" b="1">
              <a:solidFill>
                <a:schemeClr val="dk2"/>
              </a:solidFill>
              <a:latin typeface="Raleway"/>
              <a:ea typeface="Raleway"/>
              <a:cs typeface="Raleway"/>
              <a:sym typeface="Raleway"/>
            </a:endParaRPr>
          </a:p>
          <a:p>
            <a:pPr marL="457200" lvl="0" indent="0">
              <a:lnSpc>
                <a:spcPct val="100000"/>
              </a:lnSpc>
              <a:spcBef>
                <a:spcPts val="0"/>
              </a:spcBef>
              <a:spcAft>
                <a:spcPts val="0"/>
              </a:spcAft>
              <a:buNone/>
            </a:pPr>
            <a:endParaRPr sz="3000" b="1">
              <a:solidFill>
                <a:schemeClr val="dk2"/>
              </a:solidFill>
              <a:latin typeface="Raleway"/>
              <a:ea typeface="Raleway"/>
              <a:cs typeface="Raleway"/>
              <a:sym typeface="Raleway"/>
            </a:endParaRPr>
          </a:p>
          <a:p>
            <a:pPr lvl="0" rtl="0">
              <a:lnSpc>
                <a:spcPct val="100000"/>
              </a:lnSpc>
              <a:spcBef>
                <a:spcPts val="0"/>
              </a:spcBef>
              <a:spcAft>
                <a:spcPts val="0"/>
              </a:spcAft>
              <a:buNone/>
            </a:pPr>
            <a:endParaRPr sz="3000" b="1">
              <a:solidFill>
                <a:schemeClr val="dk2"/>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2. Set norms</a:t>
            </a:r>
          </a:p>
        </p:txBody>
      </p:sp>
      <p:sp>
        <p:nvSpPr>
          <p:cNvPr id="203" name="Shape 203"/>
          <p:cNvSpPr txBox="1">
            <a:spLocks noGrp="1"/>
          </p:cNvSpPr>
          <p:nvPr>
            <p:ph type="body" idx="1"/>
          </p:nvPr>
        </p:nvSpPr>
        <p:spPr>
          <a:xfrm>
            <a:off x="311700" y="1290825"/>
            <a:ext cx="8520600" cy="34164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Clr>
                <a:srgbClr val="000000"/>
              </a:buClr>
              <a:buSzPct val="100000"/>
            </a:pPr>
            <a:r>
              <a:rPr lang="en" sz="2400">
                <a:solidFill>
                  <a:srgbClr val="000000"/>
                </a:solidFill>
              </a:rPr>
              <a:t>Be explicit about topics that are off limits (Washington &amp; Humphries, 2011)</a:t>
            </a:r>
          </a:p>
          <a:p>
            <a:pPr marL="914400" lvl="1" indent="-355600" rtl="0">
              <a:lnSpc>
                <a:spcPct val="100000"/>
              </a:lnSpc>
              <a:spcBef>
                <a:spcPts val="0"/>
              </a:spcBef>
              <a:spcAft>
                <a:spcPts val="0"/>
              </a:spcAft>
              <a:buClr>
                <a:srgbClr val="000000"/>
              </a:buClr>
              <a:buSzPct val="100000"/>
            </a:pPr>
            <a:r>
              <a:rPr lang="en" sz="2000">
                <a:solidFill>
                  <a:srgbClr val="000000"/>
                </a:solidFill>
              </a:rPr>
              <a:t>For example, Humphries tells her history students that blatantly unconstitutional comments (e.g. slavery wasn’t so bad) are off limits</a:t>
            </a:r>
          </a:p>
          <a:p>
            <a:pPr marL="914400" lvl="1" indent="-355600" rtl="0">
              <a:lnSpc>
                <a:spcPct val="100000"/>
              </a:lnSpc>
              <a:spcBef>
                <a:spcPts val="0"/>
              </a:spcBef>
              <a:spcAft>
                <a:spcPts val="0"/>
              </a:spcAft>
              <a:buClr>
                <a:srgbClr val="000000"/>
              </a:buClr>
              <a:buSzPct val="100000"/>
            </a:pPr>
            <a:r>
              <a:rPr lang="en" sz="2000">
                <a:solidFill>
                  <a:srgbClr val="000000"/>
                </a:solidFill>
              </a:rPr>
              <a:t>If it is not something you would hear being debated on the news, it is off limits</a:t>
            </a:r>
          </a:p>
          <a:p>
            <a:pPr marL="914400" lvl="1" indent="-355600" rtl="0">
              <a:lnSpc>
                <a:spcPct val="100000"/>
              </a:lnSpc>
              <a:spcBef>
                <a:spcPts val="0"/>
              </a:spcBef>
              <a:spcAft>
                <a:spcPts val="0"/>
              </a:spcAft>
              <a:buClr>
                <a:srgbClr val="000000"/>
              </a:buClr>
              <a:buSzPct val="100000"/>
            </a:pPr>
            <a:r>
              <a:rPr lang="en" sz="2000">
                <a:solidFill>
                  <a:srgbClr val="000000"/>
                </a:solidFill>
              </a:rPr>
              <a:t>If you think you might deeply offend someone, don’t say it</a:t>
            </a:r>
          </a:p>
          <a:p>
            <a:pPr marL="914400" lvl="1" indent="-355600">
              <a:lnSpc>
                <a:spcPct val="100000"/>
              </a:lnSpc>
              <a:spcBef>
                <a:spcPts val="0"/>
              </a:spcBef>
              <a:spcAft>
                <a:spcPts val="0"/>
              </a:spcAft>
              <a:buClr>
                <a:srgbClr val="000000"/>
              </a:buClr>
              <a:buSzPct val="100000"/>
            </a:pPr>
            <a:r>
              <a:rPr lang="en" sz="2000">
                <a:solidFill>
                  <a:srgbClr val="000000"/>
                </a:solidFill>
              </a:rPr>
              <a:t>Tell students they have a right to have viewpoints that are off limits, but they may not share them since they would detract from the positive learning environment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35650" y="464050"/>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2. Set Norms (contd.)</a:t>
            </a:r>
          </a:p>
        </p:txBody>
      </p:sp>
      <p:sp>
        <p:nvSpPr>
          <p:cNvPr id="209" name="Shape 20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rgbClr val="000000"/>
              </a:buClr>
              <a:buSzPct val="100000"/>
            </a:pPr>
            <a:r>
              <a:rPr lang="en" sz="2400">
                <a:solidFill>
                  <a:srgbClr val="000000"/>
                </a:solidFill>
              </a:rPr>
              <a:t>Have students set their own norms (reasonable ones) and then type them up and post them or give them as a handout</a:t>
            </a:r>
          </a:p>
          <a:p>
            <a:pPr marL="457200" lvl="0" indent="-381000" rtl="0">
              <a:spcBef>
                <a:spcPts val="0"/>
              </a:spcBef>
              <a:buClr>
                <a:srgbClr val="000000"/>
              </a:buClr>
              <a:buSzPct val="100000"/>
            </a:pPr>
            <a:r>
              <a:rPr lang="en" sz="2400">
                <a:solidFill>
                  <a:srgbClr val="000000"/>
                </a:solidFill>
              </a:rPr>
              <a:t>Have students discuss the difference between a debate and an argument, or have them define respectful and disrespectful discourse and then set norms together</a:t>
            </a:r>
          </a:p>
          <a:p>
            <a:pPr lvl="0">
              <a:spcBef>
                <a:spcPts val="0"/>
              </a:spcBef>
              <a:buNone/>
            </a:pPr>
            <a:endParaRPr sz="24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2"/>
              </a:buClr>
              <a:buSzPct val="45833"/>
              <a:buFont typeface="Arial"/>
              <a:buNone/>
            </a:pPr>
            <a:r>
              <a:rPr lang="en" sz="2400">
                <a:solidFill>
                  <a:schemeClr val="accent4"/>
                </a:solidFill>
                <a:latin typeface="Source Sans Pro"/>
                <a:ea typeface="Source Sans Pro"/>
                <a:cs typeface="Source Sans Pro"/>
                <a:sym typeface="Source Sans Pro"/>
              </a:rPr>
              <a:t>Norms that Kristi’s transfer-level critical thinking class negotiated for discussing a reading about the Holocaust:</a:t>
            </a:r>
          </a:p>
        </p:txBody>
      </p:sp>
      <p:sp>
        <p:nvSpPr>
          <p:cNvPr id="215" name="Shape 215"/>
          <p:cNvSpPr txBox="1">
            <a:spLocks noGrp="1"/>
          </p:cNvSpPr>
          <p:nvPr>
            <p:ph type="body" idx="1"/>
          </p:nvPr>
        </p:nvSpPr>
        <p:spPr>
          <a:xfrm>
            <a:off x="311700" y="1333075"/>
            <a:ext cx="8520600" cy="3416400"/>
          </a:xfrm>
          <a:prstGeom prst="rect">
            <a:avLst/>
          </a:prstGeom>
        </p:spPr>
        <p:txBody>
          <a:bodyPr lIns="91425" tIns="91425" rIns="91425" bIns="91425" anchor="t" anchorCtr="0">
            <a:noAutofit/>
          </a:bodyPr>
          <a:lstStyle/>
          <a:p>
            <a:pPr lvl="0">
              <a:spcBef>
                <a:spcPts val="0"/>
              </a:spcBef>
              <a:spcAft>
                <a:spcPts val="1100"/>
              </a:spcAft>
              <a:buClr>
                <a:schemeClr val="dk2"/>
              </a:buClr>
              <a:buSzPct val="61111"/>
              <a:buFont typeface="Arial"/>
              <a:buNone/>
            </a:pPr>
            <a:r>
              <a:rPr lang="en">
                <a:solidFill>
                  <a:srgbClr val="111111"/>
                </a:solidFill>
              </a:rPr>
              <a:t>1. Don't defend or glorify ideas that has history has decided like Nazism and slavery.</a:t>
            </a:r>
          </a:p>
          <a:p>
            <a:pPr lvl="0">
              <a:spcBef>
                <a:spcPts val="0"/>
              </a:spcBef>
              <a:spcAft>
                <a:spcPts val="1100"/>
              </a:spcAft>
              <a:buClr>
                <a:schemeClr val="dk2"/>
              </a:buClr>
              <a:buSzPct val="61111"/>
              <a:buFont typeface="Arial"/>
              <a:buNone/>
            </a:pPr>
            <a:r>
              <a:rPr lang="en">
                <a:solidFill>
                  <a:srgbClr val="111111"/>
                </a:solidFill>
              </a:rPr>
              <a:t>2. Speak with compassion.</a:t>
            </a:r>
          </a:p>
          <a:p>
            <a:pPr lvl="0">
              <a:spcBef>
                <a:spcPts val="0"/>
              </a:spcBef>
              <a:spcAft>
                <a:spcPts val="1100"/>
              </a:spcAft>
              <a:buClr>
                <a:schemeClr val="dk2"/>
              </a:buClr>
              <a:buSzPct val="61111"/>
              <a:buFont typeface="Arial"/>
              <a:buNone/>
            </a:pPr>
            <a:r>
              <a:rPr lang="en">
                <a:solidFill>
                  <a:srgbClr val="111111"/>
                </a:solidFill>
              </a:rPr>
              <a:t>3. Everyone has the right to their own opinion. Try not to take things personally.</a:t>
            </a:r>
          </a:p>
          <a:p>
            <a:pPr lvl="0">
              <a:spcBef>
                <a:spcPts val="0"/>
              </a:spcBef>
              <a:spcAft>
                <a:spcPts val="1100"/>
              </a:spcAft>
              <a:buClr>
                <a:schemeClr val="dk2"/>
              </a:buClr>
              <a:buSzPct val="61111"/>
              <a:buFont typeface="Arial"/>
              <a:buNone/>
            </a:pPr>
            <a:r>
              <a:rPr lang="en">
                <a:solidFill>
                  <a:srgbClr val="111111"/>
                </a:solidFill>
              </a:rPr>
              <a:t>4. If you are feeling really unsafe, you can wait outside, but you must email Ms. V afterwards and explain why you left.</a:t>
            </a:r>
          </a:p>
          <a:p>
            <a:pPr lvl="0">
              <a:spcBef>
                <a:spcPts val="0"/>
              </a:spcBef>
              <a:spcAft>
                <a:spcPts val="1100"/>
              </a:spcAft>
              <a:buClr>
                <a:schemeClr val="dk2"/>
              </a:buClr>
              <a:buSzPct val="61111"/>
              <a:buFont typeface="Arial"/>
              <a:buNone/>
            </a:pPr>
            <a:r>
              <a:rPr lang="en">
                <a:solidFill>
                  <a:srgbClr val="111111"/>
                </a:solidFill>
              </a:rPr>
              <a:t>5. It's okay to present your opinion as long as you provide evidence to support your view.</a:t>
            </a:r>
          </a:p>
          <a:p>
            <a:pPr lvl="0">
              <a:spcBef>
                <a:spcPts val="0"/>
              </a:spcBef>
              <a:spcAft>
                <a:spcPts val="1100"/>
              </a:spcAft>
              <a:buClr>
                <a:schemeClr val="dk2"/>
              </a:buClr>
              <a:buSzPct val="61111"/>
              <a:buFont typeface="Arial"/>
              <a:buNone/>
            </a:pPr>
            <a:r>
              <a:rPr lang="en">
                <a:solidFill>
                  <a:srgbClr val="111111"/>
                </a:solidFill>
              </a:rPr>
              <a:t>6. Don't be afraid to take on another's perspective or play devil's advocate.</a:t>
            </a:r>
          </a:p>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3. Prepare students by giving an assignment before the discussion</a:t>
            </a:r>
          </a:p>
          <a:p>
            <a:pPr lvl="0">
              <a:spcBef>
                <a:spcPts val="0"/>
              </a:spcBef>
              <a:buNone/>
            </a:pPr>
            <a:endParaRPr/>
          </a:p>
        </p:txBody>
      </p:sp>
      <p:sp>
        <p:nvSpPr>
          <p:cNvPr id="221" name="Shape 2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0" lvl="0" indent="0" rtl="0">
              <a:lnSpc>
                <a:spcPct val="100000"/>
              </a:lnSpc>
              <a:spcBef>
                <a:spcPts val="0"/>
              </a:spcBef>
              <a:spcAft>
                <a:spcPts val="0"/>
              </a:spcAft>
              <a:buNone/>
            </a:pPr>
            <a:endParaRPr/>
          </a:p>
          <a:p>
            <a:pPr marL="457200" lvl="0" indent="-228600" rtl="0">
              <a:lnSpc>
                <a:spcPct val="100000"/>
              </a:lnSpc>
              <a:spcBef>
                <a:spcPts val="0"/>
              </a:spcBef>
              <a:spcAft>
                <a:spcPts val="0"/>
              </a:spcAft>
              <a:buClr>
                <a:schemeClr val="dk2"/>
              </a:buClr>
            </a:pPr>
            <a:r>
              <a:rPr lang="en">
                <a:solidFill>
                  <a:schemeClr val="dk2"/>
                </a:solidFill>
              </a:rPr>
              <a:t>Have students answer comprehension questions after reading and then review these as a class.</a:t>
            </a:r>
          </a:p>
          <a:p>
            <a:pPr marL="457200" lvl="0" indent="-228600" rtl="0">
              <a:lnSpc>
                <a:spcPct val="100000"/>
              </a:lnSpc>
              <a:spcBef>
                <a:spcPts val="0"/>
              </a:spcBef>
              <a:spcAft>
                <a:spcPts val="0"/>
              </a:spcAft>
              <a:buClr>
                <a:schemeClr val="dk2"/>
              </a:buClr>
            </a:pPr>
            <a:r>
              <a:rPr lang="en">
                <a:solidFill>
                  <a:schemeClr val="dk2"/>
                </a:solidFill>
              </a:rPr>
              <a:t>Also, require students to use evidence from the reading and not rely on anecdotal evidence in their discussion.</a:t>
            </a:r>
          </a:p>
          <a:p>
            <a:pPr marL="457200" lvl="0" indent="-228600" rtl="0">
              <a:lnSpc>
                <a:spcPct val="100000"/>
              </a:lnSpc>
              <a:spcBef>
                <a:spcPts val="0"/>
              </a:spcBef>
              <a:spcAft>
                <a:spcPts val="0"/>
              </a:spcAft>
              <a:buClr>
                <a:schemeClr val="dk2"/>
              </a:buClr>
            </a:pPr>
            <a:r>
              <a:rPr lang="en">
                <a:solidFill>
                  <a:schemeClr val="dk2"/>
                </a:solidFill>
              </a:rPr>
              <a:t>Humphries found that her students discussed the text more “maturely and respectfully” and students of all races felt more comfortable participating when she set up the discussion in this way (p. 107).</a:t>
            </a:r>
          </a:p>
          <a:p>
            <a:pPr marL="0" lvl="0" indent="-69850">
              <a:lnSpc>
                <a:spcPct val="100000"/>
              </a:lnSpc>
              <a:spcBef>
                <a:spcPts val="0"/>
              </a:spcBef>
              <a:spcAft>
                <a:spcPts val="0"/>
              </a:spcAft>
              <a:buClr>
                <a:schemeClr val="dk2"/>
              </a:buClr>
              <a:buSzPct val="61111"/>
              <a:buFont typeface="Arial"/>
              <a:buNone/>
            </a:pPr>
            <a:r>
              <a:rPr lang="en">
                <a:solidFill>
                  <a:schemeClr val="accent5"/>
                </a:solidFill>
              </a:rPr>
              <a:t>Sample questions from Humphries’ class, after students read about a 2007 court case:</a:t>
            </a:r>
          </a:p>
          <a:p>
            <a:pPr marL="1371600" lvl="0" indent="-228600">
              <a:lnSpc>
                <a:spcPct val="100000"/>
              </a:lnSpc>
              <a:spcBef>
                <a:spcPts val="0"/>
              </a:spcBef>
              <a:spcAft>
                <a:spcPts val="0"/>
              </a:spcAft>
              <a:buClr>
                <a:schemeClr val="dk2"/>
              </a:buClr>
              <a:buChar char="●"/>
            </a:pPr>
            <a:r>
              <a:rPr lang="en">
                <a:solidFill>
                  <a:schemeClr val="dk2"/>
                </a:solidFill>
              </a:rPr>
              <a:t>What two states were involved in the case?</a:t>
            </a:r>
          </a:p>
          <a:p>
            <a:pPr marL="1371600" lvl="0" indent="-228600">
              <a:lnSpc>
                <a:spcPct val="100000"/>
              </a:lnSpc>
              <a:spcBef>
                <a:spcPts val="0"/>
              </a:spcBef>
              <a:spcAft>
                <a:spcPts val="0"/>
              </a:spcAft>
              <a:buClr>
                <a:schemeClr val="dk2"/>
              </a:buClr>
              <a:buChar char="●"/>
            </a:pPr>
            <a:r>
              <a:rPr lang="en">
                <a:solidFill>
                  <a:schemeClr val="dk2"/>
                </a:solidFill>
              </a:rPr>
              <a:t>What were the policies being challenged?</a:t>
            </a:r>
          </a:p>
          <a:p>
            <a:pPr marL="1371600" lvl="0" indent="-228600">
              <a:lnSpc>
                <a:spcPct val="100000"/>
              </a:lnSpc>
              <a:spcBef>
                <a:spcPts val="0"/>
              </a:spcBef>
              <a:spcAft>
                <a:spcPts val="0"/>
              </a:spcAft>
              <a:buClr>
                <a:schemeClr val="dk2"/>
              </a:buClr>
              <a:buChar char="●"/>
            </a:pPr>
            <a:r>
              <a:rPr lang="en">
                <a:solidFill>
                  <a:schemeClr val="dk2"/>
                </a:solidFill>
              </a:rPr>
              <a:t>According to the reading, what was the reasoning behind the policies?</a:t>
            </a:r>
          </a:p>
          <a:p>
            <a:pPr marL="1371600" lvl="0" indent="-228600">
              <a:lnSpc>
                <a:spcPct val="100000"/>
              </a:lnSpc>
              <a:spcBef>
                <a:spcPts val="0"/>
              </a:spcBef>
              <a:spcAft>
                <a:spcPts val="0"/>
              </a:spcAft>
              <a:buClr>
                <a:schemeClr val="dk2"/>
              </a:buClr>
              <a:buChar char="●"/>
            </a:pPr>
            <a:r>
              <a:rPr lang="en">
                <a:solidFill>
                  <a:schemeClr val="dk2"/>
                </a:solidFill>
              </a:rPr>
              <a:t>According to the reading, why were the policies being challenged?</a:t>
            </a:r>
          </a:p>
          <a:p>
            <a:pPr lvl="0">
              <a:lnSpc>
                <a:spcPct val="100000"/>
              </a:lnSpc>
              <a:spcBef>
                <a:spcPts val="0"/>
              </a:spcBef>
              <a:spcAft>
                <a:spcPts val="0"/>
              </a:spcAft>
              <a:buClr>
                <a:schemeClr val="dk2"/>
              </a:buClr>
              <a:buSzPct val="61111"/>
              <a:buFont typeface="Arial"/>
              <a:buNone/>
            </a:pPr>
            <a:endParaRPr>
              <a:solidFill>
                <a:schemeClr val="dk2"/>
              </a:solidFill>
              <a:latin typeface="Cambria"/>
              <a:ea typeface="Cambria"/>
              <a:cs typeface="Cambria"/>
              <a:sym typeface="Cambria"/>
            </a:endParaRPr>
          </a:p>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4. Visualize your reactions to worst-case scenarios</a:t>
            </a:r>
          </a:p>
        </p:txBody>
      </p:sp>
      <p:sp>
        <p:nvSpPr>
          <p:cNvPr id="227" name="Shape 227"/>
          <p:cNvSpPr txBox="1">
            <a:spLocks noGrp="1"/>
          </p:cNvSpPr>
          <p:nvPr>
            <p:ph type="body" idx="1"/>
          </p:nvPr>
        </p:nvSpPr>
        <p:spPr>
          <a:xfrm>
            <a:off x="374600" y="1492075"/>
            <a:ext cx="8520600" cy="3416400"/>
          </a:xfrm>
          <a:prstGeom prst="rect">
            <a:avLst/>
          </a:prstGeom>
        </p:spPr>
        <p:txBody>
          <a:bodyPr lIns="91425" tIns="91425" rIns="91425" bIns="91425" anchor="t" anchorCtr="0">
            <a:noAutofit/>
          </a:bodyPr>
          <a:lstStyle/>
          <a:p>
            <a:pPr marL="457200" lvl="0" indent="-355600" rtl="0">
              <a:lnSpc>
                <a:spcPct val="100000"/>
              </a:lnSpc>
              <a:spcBef>
                <a:spcPts val="0"/>
              </a:spcBef>
              <a:spcAft>
                <a:spcPts val="0"/>
              </a:spcAft>
              <a:buClr>
                <a:schemeClr val="dk2"/>
              </a:buClr>
              <a:buSzPct val="100000"/>
            </a:pPr>
            <a:r>
              <a:rPr lang="en" sz="2000">
                <a:solidFill>
                  <a:schemeClr val="dk2"/>
                </a:solidFill>
              </a:rPr>
              <a:t>The day before, anticipate the types of reactions that your students from all backgrounds might have to the text </a:t>
            </a:r>
          </a:p>
          <a:p>
            <a:pPr marL="457200" lvl="0" indent="-355600" rtl="0">
              <a:lnSpc>
                <a:spcPct val="100000"/>
              </a:lnSpc>
              <a:spcBef>
                <a:spcPts val="0"/>
              </a:spcBef>
              <a:spcAft>
                <a:spcPts val="0"/>
              </a:spcAft>
              <a:buClr>
                <a:schemeClr val="dk2"/>
              </a:buClr>
              <a:buSzPct val="100000"/>
            </a:pPr>
            <a:r>
              <a:rPr lang="en" sz="2000">
                <a:solidFill>
                  <a:schemeClr val="dk2"/>
                </a:solidFill>
              </a:rPr>
              <a:t>Visualize how you would respond to those reactions</a:t>
            </a:r>
          </a:p>
          <a:p>
            <a:pPr marL="457200" lvl="0" indent="-355600" rtl="0">
              <a:lnSpc>
                <a:spcPct val="100000"/>
              </a:lnSpc>
              <a:spcBef>
                <a:spcPts val="0"/>
              </a:spcBef>
              <a:spcAft>
                <a:spcPts val="0"/>
              </a:spcAft>
              <a:buClr>
                <a:schemeClr val="dk2"/>
              </a:buClr>
              <a:buSzPct val="100000"/>
            </a:pPr>
            <a:r>
              <a:rPr lang="en" sz="2000">
                <a:solidFill>
                  <a:schemeClr val="dk2"/>
                </a:solidFill>
              </a:rPr>
              <a:t>You could picture the discussion in your head or write a journal entry</a:t>
            </a:r>
          </a:p>
          <a:p>
            <a:pPr marL="457200" lvl="0" indent="-355600" rtl="0">
              <a:lnSpc>
                <a:spcPct val="100000"/>
              </a:lnSpc>
              <a:spcBef>
                <a:spcPts val="0"/>
              </a:spcBef>
              <a:spcAft>
                <a:spcPts val="0"/>
              </a:spcAft>
              <a:buClr>
                <a:schemeClr val="dk2"/>
              </a:buClr>
              <a:buSzPct val="100000"/>
            </a:pPr>
            <a:r>
              <a:rPr lang="en" sz="2000">
                <a:solidFill>
                  <a:schemeClr val="dk2"/>
                </a:solidFill>
              </a:rPr>
              <a:t>This will help you stay calm if a situation arises</a:t>
            </a:r>
          </a:p>
          <a:p>
            <a:pPr lvl="0" rtl="0">
              <a:lnSpc>
                <a:spcPct val="100000"/>
              </a:lnSpc>
              <a:spcBef>
                <a:spcPts val="0"/>
              </a:spcBef>
              <a:spcAft>
                <a:spcPts val="0"/>
              </a:spcAft>
              <a:buNone/>
            </a:pPr>
            <a:endParaRPr sz="1200">
              <a:solidFill>
                <a:schemeClr val="dk2"/>
              </a:solidFill>
            </a:endParaRPr>
          </a:p>
          <a:p>
            <a:pPr marL="914400" lvl="0" indent="-69850">
              <a:lnSpc>
                <a:spcPct val="100000"/>
              </a:lnSpc>
              <a:spcBef>
                <a:spcPts val="0"/>
              </a:spcBef>
              <a:spcAft>
                <a:spcPts val="0"/>
              </a:spcAft>
              <a:buClr>
                <a:schemeClr val="dk2"/>
              </a:buClr>
              <a:buSzPct val="36666"/>
              <a:buFont typeface="Arial"/>
              <a:buNone/>
            </a:pPr>
            <a:endParaRPr sz="3000" b="1">
              <a:solidFill>
                <a:schemeClr val="dk2"/>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1266300"/>
          </a:xfrm>
          <a:prstGeom prst="rect">
            <a:avLst/>
          </a:prstGeom>
        </p:spPr>
        <p:txBody>
          <a:bodyPr lIns="91425" tIns="91425" rIns="91425" bIns="91425" anchor="t" anchorCtr="0">
            <a:noAutofit/>
          </a:bodyPr>
          <a:lstStyle/>
          <a:p>
            <a:pPr lvl="0">
              <a:spcBef>
                <a:spcPts val="0"/>
              </a:spcBef>
              <a:buNone/>
            </a:pPr>
            <a:r>
              <a:rPr lang="en">
                <a:solidFill>
                  <a:schemeClr val="accent4"/>
                </a:solidFill>
              </a:rPr>
              <a:t>A note about choosing texts that reflect diversity and address student equity gap</a:t>
            </a:r>
          </a:p>
        </p:txBody>
      </p:sp>
      <p:sp>
        <p:nvSpPr>
          <p:cNvPr id="71" name="Shape 71"/>
          <p:cNvSpPr txBox="1">
            <a:spLocks noGrp="1"/>
          </p:cNvSpPr>
          <p:nvPr>
            <p:ph type="body" idx="1"/>
          </p:nvPr>
        </p:nvSpPr>
        <p:spPr>
          <a:xfrm>
            <a:off x="209175" y="1654275"/>
            <a:ext cx="8623200" cy="3194400"/>
          </a:xfrm>
          <a:prstGeom prst="rect">
            <a:avLst/>
          </a:prstGeom>
        </p:spPr>
        <p:txBody>
          <a:bodyPr lIns="91425" tIns="91425" rIns="91425" bIns="91425" anchor="t" anchorCtr="0">
            <a:noAutofit/>
          </a:bodyPr>
          <a:lstStyle/>
          <a:p>
            <a:pPr lvl="0">
              <a:spcBef>
                <a:spcPts val="0"/>
              </a:spcBef>
              <a:buNone/>
            </a:pPr>
            <a:r>
              <a:rPr lang="en">
                <a:solidFill>
                  <a:srgbClr val="000000"/>
                </a:solidFill>
              </a:rPr>
              <a:t>From </a:t>
            </a:r>
            <a:r>
              <a:rPr lang="en" i="1">
                <a:solidFill>
                  <a:srgbClr val="000000"/>
                </a:solidFill>
              </a:rPr>
              <a:t>Teaching Men of Color in the Community College: A Guidebook</a:t>
            </a:r>
            <a:r>
              <a:rPr lang="en">
                <a:solidFill>
                  <a:srgbClr val="000000"/>
                </a:solidFill>
              </a:rPr>
              <a:t> (Wood, Harris, &amp; White, 2015):</a:t>
            </a:r>
          </a:p>
          <a:p>
            <a:pPr marL="457200" lvl="0" indent="-228600" rtl="0">
              <a:spcBef>
                <a:spcPts val="0"/>
              </a:spcBef>
              <a:buClr>
                <a:srgbClr val="000000"/>
              </a:buClr>
            </a:pPr>
            <a:r>
              <a:rPr lang="en">
                <a:solidFill>
                  <a:srgbClr val="000000"/>
                </a:solidFill>
              </a:rPr>
              <a:t>Choose texts that show the vital roles that people of color play in society</a:t>
            </a:r>
          </a:p>
          <a:p>
            <a:pPr marL="457200" lvl="0" indent="-228600" rtl="0">
              <a:spcBef>
                <a:spcPts val="0"/>
              </a:spcBef>
              <a:buClr>
                <a:srgbClr val="000000"/>
              </a:buClr>
            </a:pPr>
            <a:r>
              <a:rPr lang="en">
                <a:solidFill>
                  <a:srgbClr val="000000"/>
                </a:solidFill>
              </a:rPr>
              <a:t>Don’t limit texts to slavery and the Civil Rights Movement of the 1960’s</a:t>
            </a:r>
          </a:p>
          <a:p>
            <a:pPr marL="457200" lvl="0" indent="-228600" rtl="0">
              <a:spcBef>
                <a:spcPts val="0"/>
              </a:spcBef>
              <a:buClr>
                <a:srgbClr val="000000"/>
              </a:buClr>
            </a:pPr>
            <a:r>
              <a:rPr lang="en">
                <a:solidFill>
                  <a:srgbClr val="000000"/>
                </a:solidFill>
              </a:rPr>
              <a:t>Give current examples of men of color who have achieved success in STEM and business (achievements underrepresented in the media)</a:t>
            </a:r>
          </a:p>
          <a:p>
            <a:pPr marL="457200" lvl="0" indent="-228600" rtl="0">
              <a:spcBef>
                <a:spcPts val="0"/>
              </a:spcBef>
              <a:buClr>
                <a:srgbClr val="000000"/>
              </a:buClr>
            </a:pPr>
            <a:r>
              <a:rPr lang="en">
                <a:solidFill>
                  <a:srgbClr val="000000"/>
                </a:solidFill>
              </a:rPr>
              <a:t>Discuss how men of color might be positively or negatively affected by current situations (legal and political) in our society</a:t>
            </a:r>
          </a:p>
          <a:p>
            <a:pPr marL="457200" lvl="0" indent="-228600" rtl="0">
              <a:spcBef>
                <a:spcPts val="0"/>
              </a:spcBef>
              <a:buClr>
                <a:srgbClr val="000000"/>
              </a:buClr>
            </a:pPr>
            <a:r>
              <a:rPr lang="en">
                <a:solidFill>
                  <a:srgbClr val="000000"/>
                </a:solidFill>
              </a:rPr>
              <a:t>Choose texts representing different perspectives on the same topic</a:t>
            </a:r>
          </a:p>
          <a:p>
            <a:pPr lvl="0">
              <a:spcBef>
                <a:spcPts val="0"/>
              </a:spcBef>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Humphries’ experience with visualization</a:t>
            </a:r>
          </a:p>
        </p:txBody>
      </p:sp>
      <p:sp>
        <p:nvSpPr>
          <p:cNvPr id="233" name="Shape 2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2"/>
              </a:buClr>
              <a:buSzPct val="61111"/>
              <a:buFont typeface="Arial"/>
              <a:buNone/>
            </a:pPr>
            <a:r>
              <a:rPr lang="en">
                <a:solidFill>
                  <a:schemeClr val="dk2"/>
                </a:solidFill>
              </a:rPr>
              <a:t>The day before a discussion on </a:t>
            </a:r>
            <a:r>
              <a:rPr lang="en" i="1">
                <a:solidFill>
                  <a:schemeClr val="dk2"/>
                </a:solidFill>
              </a:rPr>
              <a:t>Brown v. Board of Education</a:t>
            </a:r>
            <a:r>
              <a:rPr lang="en">
                <a:solidFill>
                  <a:schemeClr val="dk2"/>
                </a:solidFill>
              </a:rPr>
              <a:t>, Humphries anticipated that one of the students in her classroom  would say something about how there is not a problem with racial segregation. The next day, a student commented, “I mean, if the schools are really equal, what’s the problem? I bet they would rather go to their own school anyways.” </a:t>
            </a:r>
          </a:p>
          <a:p>
            <a:pPr lvl="0" indent="387350">
              <a:lnSpc>
                <a:spcPct val="100000"/>
              </a:lnSpc>
              <a:spcBef>
                <a:spcPts val="0"/>
              </a:spcBef>
              <a:spcAft>
                <a:spcPts val="0"/>
              </a:spcAft>
              <a:buClr>
                <a:schemeClr val="dk2"/>
              </a:buClr>
              <a:buSzPct val="61111"/>
              <a:buFont typeface="Arial"/>
              <a:buNone/>
            </a:pPr>
            <a:r>
              <a:rPr lang="en">
                <a:solidFill>
                  <a:schemeClr val="dk2"/>
                </a:solidFill>
              </a:rPr>
              <a:t>Humphries responded by asking the class: “Do you believe racially segregated schools can be equal?” Students said no and could support their response with information from the text about the court case. She followed up with the question: “Would racially segregated schools be desirable if --hypothetically speaking--they were equal?” Students said no because they believed they could learn more from a diverse population.</a:t>
            </a:r>
          </a:p>
          <a:p>
            <a:pPr marL="914400" lvl="0" indent="-69850">
              <a:lnSpc>
                <a:spcPct val="100000"/>
              </a:lnSpc>
              <a:spcBef>
                <a:spcPts val="0"/>
              </a:spcBef>
              <a:spcAft>
                <a:spcPts val="0"/>
              </a:spcAft>
              <a:buClr>
                <a:schemeClr val="dk2"/>
              </a:buClr>
              <a:buSzPct val="91666"/>
              <a:buFont typeface="Arial"/>
              <a:buNone/>
            </a:pPr>
            <a:endParaRPr sz="1200">
              <a:solidFill>
                <a:schemeClr val="dk2"/>
              </a:solidFill>
              <a:latin typeface="Cambria"/>
              <a:ea typeface="Cambria"/>
              <a:cs typeface="Cambria"/>
              <a:sym typeface="Cambria"/>
            </a:endParaRPr>
          </a:p>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Recommended Ways to Prepare for Difficult Discussions</a:t>
            </a:r>
          </a:p>
        </p:txBody>
      </p:sp>
      <p:sp>
        <p:nvSpPr>
          <p:cNvPr id="239" name="Shape 2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0"/>
              </a:spcBef>
              <a:spcAft>
                <a:spcPts val="0"/>
              </a:spcAft>
              <a:buNone/>
            </a:pPr>
            <a:endParaRPr sz="3000">
              <a:solidFill>
                <a:schemeClr val="dk2"/>
              </a:solidFill>
            </a:endParaRPr>
          </a:p>
          <a:p>
            <a:pPr marL="457200" lvl="0" indent="-419100" rtl="0">
              <a:lnSpc>
                <a:spcPct val="100000"/>
              </a:lnSpc>
              <a:spcBef>
                <a:spcPts val="0"/>
              </a:spcBef>
              <a:spcAft>
                <a:spcPts val="0"/>
              </a:spcAft>
              <a:buClr>
                <a:schemeClr val="dk2"/>
              </a:buClr>
              <a:buSzPct val="100000"/>
              <a:buFont typeface="Source Sans Pro"/>
              <a:buAutoNum type="arabicPeriod"/>
            </a:pPr>
            <a:r>
              <a:rPr lang="en" sz="3000">
                <a:solidFill>
                  <a:schemeClr val="dk2"/>
                </a:solidFill>
              </a:rPr>
              <a:t>Build rapport and a safe community first</a:t>
            </a:r>
          </a:p>
          <a:p>
            <a:pPr marL="457200" lvl="0" indent="-419100" rtl="0">
              <a:lnSpc>
                <a:spcPct val="100000"/>
              </a:lnSpc>
              <a:spcBef>
                <a:spcPts val="0"/>
              </a:spcBef>
              <a:spcAft>
                <a:spcPts val="0"/>
              </a:spcAft>
              <a:buClr>
                <a:schemeClr val="dk2"/>
              </a:buClr>
              <a:buSzPct val="100000"/>
              <a:buFont typeface="Source Sans Pro"/>
              <a:buAutoNum type="arabicPeriod"/>
            </a:pPr>
            <a:r>
              <a:rPr lang="en" sz="3000">
                <a:solidFill>
                  <a:schemeClr val="dk2"/>
                </a:solidFill>
              </a:rPr>
              <a:t>Set norms</a:t>
            </a:r>
          </a:p>
          <a:p>
            <a:pPr marL="457200" lvl="0" indent="-419100" rtl="0">
              <a:lnSpc>
                <a:spcPct val="100000"/>
              </a:lnSpc>
              <a:spcBef>
                <a:spcPts val="0"/>
              </a:spcBef>
              <a:spcAft>
                <a:spcPts val="0"/>
              </a:spcAft>
              <a:buClr>
                <a:schemeClr val="dk2"/>
              </a:buClr>
              <a:buSzPct val="100000"/>
              <a:buFont typeface="Source Sans Pro"/>
              <a:buAutoNum type="arabicPeriod"/>
            </a:pPr>
            <a:r>
              <a:rPr lang="en" sz="3000">
                <a:solidFill>
                  <a:schemeClr val="dk2"/>
                </a:solidFill>
              </a:rPr>
              <a:t>Prepare students by giving an assignment in advance</a:t>
            </a:r>
          </a:p>
          <a:p>
            <a:pPr marL="457200" lvl="0" indent="-419100" rtl="0">
              <a:lnSpc>
                <a:spcPct val="100000"/>
              </a:lnSpc>
              <a:spcBef>
                <a:spcPts val="0"/>
              </a:spcBef>
              <a:spcAft>
                <a:spcPts val="0"/>
              </a:spcAft>
              <a:buClr>
                <a:schemeClr val="dk2"/>
              </a:buClr>
              <a:buSzPct val="100000"/>
              <a:buFont typeface="Source Sans Pro"/>
              <a:buAutoNum type="arabicPeriod"/>
            </a:pPr>
            <a:r>
              <a:rPr lang="en" sz="3000">
                <a:solidFill>
                  <a:schemeClr val="dk2"/>
                </a:solidFill>
              </a:rPr>
              <a:t>Visualize your reactions to worst-case scenarios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Techniques to Help Moderate Discussions</a:t>
            </a:r>
          </a:p>
        </p:txBody>
      </p:sp>
      <p:sp>
        <p:nvSpPr>
          <p:cNvPr id="245" name="Shape 245"/>
          <p:cNvSpPr txBox="1">
            <a:spLocks noGrp="1"/>
          </p:cNvSpPr>
          <p:nvPr>
            <p:ph type="body" idx="1"/>
          </p:nvPr>
        </p:nvSpPr>
        <p:spPr>
          <a:xfrm>
            <a:off x="311700" y="963000"/>
            <a:ext cx="8520600" cy="3962100"/>
          </a:xfrm>
          <a:prstGeom prst="rect">
            <a:avLst/>
          </a:prstGeom>
        </p:spPr>
        <p:txBody>
          <a:bodyPr lIns="91425" tIns="91425" rIns="91425" bIns="91425" anchor="t" anchorCtr="0">
            <a:noAutofit/>
          </a:bodyPr>
          <a:lstStyle/>
          <a:p>
            <a:pPr lvl="0" rtl="0">
              <a:lnSpc>
                <a:spcPct val="120022"/>
              </a:lnSpc>
              <a:spcBef>
                <a:spcPts val="0"/>
              </a:spcBef>
              <a:spcAft>
                <a:spcPts val="800"/>
              </a:spcAft>
              <a:buClr>
                <a:schemeClr val="dk2"/>
              </a:buClr>
              <a:buSzPct val="91666"/>
              <a:buFont typeface="Arial"/>
              <a:buNone/>
            </a:pPr>
            <a:r>
              <a:rPr lang="en" sz="1200">
                <a:solidFill>
                  <a:schemeClr val="dk2"/>
                </a:solidFill>
                <a:highlight>
                  <a:srgbClr val="FFFFFF"/>
                </a:highlight>
              </a:rPr>
              <a:t> Stephen Burton &amp; Susan Furr ( June 2014) </a:t>
            </a:r>
            <a:r>
              <a:rPr lang="en" sz="1200">
                <a:solidFill>
                  <a:schemeClr val="dk2"/>
                </a:solidFill>
              </a:rPr>
              <a:t>“Conflict in Multicultural Classes: Approaches to Resolving Difficult Dialogues”</a:t>
            </a:r>
          </a:p>
          <a:p>
            <a:pPr lvl="0" rtl="0">
              <a:lnSpc>
                <a:spcPct val="120022"/>
              </a:lnSpc>
              <a:spcBef>
                <a:spcPts val="0"/>
              </a:spcBef>
              <a:spcAft>
                <a:spcPts val="800"/>
              </a:spcAft>
              <a:buNone/>
            </a:pPr>
            <a:r>
              <a:rPr lang="en" sz="1700" b="1">
                <a:solidFill>
                  <a:schemeClr val="dk2"/>
                </a:solidFill>
                <a:highlight>
                  <a:srgbClr val="FFFFFF"/>
                </a:highlight>
              </a:rPr>
              <a:t>1. </a:t>
            </a:r>
            <a:r>
              <a:rPr lang="en" sz="1700" b="1">
                <a:solidFill>
                  <a:schemeClr val="dk2"/>
                </a:solidFill>
              </a:rPr>
              <a:t>De-Escalation Only/Supportive Confronting</a:t>
            </a:r>
          </a:p>
          <a:p>
            <a:pPr marL="457200" lvl="0" indent="-336550" rtl="0">
              <a:spcBef>
                <a:spcPts val="0"/>
              </a:spcBef>
              <a:spcAft>
                <a:spcPts val="0"/>
              </a:spcAft>
              <a:buClr>
                <a:schemeClr val="dk2"/>
              </a:buClr>
              <a:buSzPct val="100000"/>
              <a:buChar char="●"/>
            </a:pPr>
            <a:r>
              <a:rPr lang="en" sz="1700">
                <a:solidFill>
                  <a:schemeClr val="dk2"/>
                </a:solidFill>
              </a:rPr>
              <a:t>Instructor summarizes of all perspectives of students involved in the discussion.</a:t>
            </a:r>
          </a:p>
          <a:p>
            <a:pPr lvl="0" rtl="0">
              <a:spcBef>
                <a:spcPts val="0"/>
              </a:spcBef>
              <a:spcAft>
                <a:spcPts val="0"/>
              </a:spcAft>
              <a:buNone/>
            </a:pPr>
            <a:endParaRPr sz="1700">
              <a:solidFill>
                <a:schemeClr val="dk2"/>
              </a:solidFill>
            </a:endParaRPr>
          </a:p>
          <a:p>
            <a:pPr marL="457200" lvl="0" indent="-336550" rtl="0">
              <a:spcBef>
                <a:spcPts val="0"/>
              </a:spcBef>
              <a:spcAft>
                <a:spcPts val="0"/>
              </a:spcAft>
              <a:buClr>
                <a:schemeClr val="dk2"/>
              </a:buClr>
              <a:buSzPct val="100000"/>
              <a:buChar char="●"/>
            </a:pPr>
            <a:r>
              <a:rPr lang="en" sz="1700">
                <a:solidFill>
                  <a:schemeClr val="dk2"/>
                </a:solidFill>
              </a:rPr>
              <a:t>The instructor can use the technique of normalizing the emotional reactions by the students. “It is okay to be emotionally confused by the topic”.</a:t>
            </a:r>
          </a:p>
          <a:p>
            <a:pPr lvl="0" rtl="0">
              <a:spcBef>
                <a:spcPts val="0"/>
              </a:spcBef>
              <a:spcAft>
                <a:spcPts val="0"/>
              </a:spcAft>
              <a:buNone/>
            </a:pPr>
            <a:endParaRPr sz="1700">
              <a:solidFill>
                <a:schemeClr val="dk2"/>
              </a:solidFill>
            </a:endParaRPr>
          </a:p>
          <a:p>
            <a:pPr marL="457200" lvl="0" indent="-228600" rtl="0">
              <a:spcBef>
                <a:spcPts val="0"/>
              </a:spcBef>
              <a:spcAft>
                <a:spcPts val="0"/>
              </a:spcAft>
              <a:buClr>
                <a:schemeClr val="dk2"/>
              </a:buClr>
              <a:buChar char="●"/>
            </a:pPr>
            <a:r>
              <a:rPr lang="en" sz="1700">
                <a:solidFill>
                  <a:schemeClr val="dk2"/>
                </a:solidFill>
              </a:rPr>
              <a:t>Create in-class reflective writing assignments that allow students to voice their opinions regarding difficult dialogue and issues in the less intimidating space of smaller groups of classmates. </a:t>
            </a:r>
            <a:r>
              <a:rPr lang="en">
                <a:solidFill>
                  <a:schemeClr val="dk2"/>
                </a:solidFill>
              </a:rPr>
              <a:t> </a:t>
            </a:r>
          </a:p>
          <a:p>
            <a:pPr lvl="0">
              <a:lnSpc>
                <a:spcPct val="120022"/>
              </a:lnSpc>
              <a:spcBef>
                <a:spcPts val="0"/>
              </a:spcBef>
              <a:spcAft>
                <a:spcPts val="800"/>
              </a:spcAft>
              <a:buClr>
                <a:schemeClr val="dk2"/>
              </a:buClr>
              <a:buSzPct val="61111"/>
              <a:buFont typeface="Arial"/>
              <a:buNone/>
            </a:pPr>
            <a:endParaRPr b="1">
              <a:solidFill>
                <a:schemeClr val="dk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nSpc>
                <a:spcPct val="115000"/>
              </a:lnSpc>
              <a:spcBef>
                <a:spcPts val="0"/>
              </a:spcBef>
              <a:buClr>
                <a:schemeClr val="dk2"/>
              </a:buClr>
              <a:buSzPct val="45833"/>
              <a:buFont typeface="Arial"/>
              <a:buNone/>
            </a:pPr>
            <a:r>
              <a:rPr lang="en" sz="2400">
                <a:solidFill>
                  <a:schemeClr val="accent5"/>
                </a:solidFill>
                <a:latin typeface="Arial"/>
                <a:ea typeface="Arial"/>
                <a:cs typeface="Arial"/>
                <a:sym typeface="Arial"/>
              </a:rPr>
              <a:t>2. </a:t>
            </a:r>
            <a:r>
              <a:rPr lang="en">
                <a:solidFill>
                  <a:schemeClr val="accent5"/>
                </a:solidFill>
                <a:latin typeface="Arial"/>
                <a:ea typeface="Arial"/>
                <a:cs typeface="Arial"/>
                <a:sym typeface="Arial"/>
              </a:rPr>
              <a:t>Protective Confronting</a:t>
            </a:r>
            <a:r>
              <a:rPr lang="en" sz="2400">
                <a:solidFill>
                  <a:schemeClr val="accent5"/>
                </a:solidFill>
                <a:latin typeface="Arial"/>
                <a:ea typeface="Arial"/>
                <a:cs typeface="Arial"/>
                <a:sym typeface="Arial"/>
              </a:rPr>
              <a:t> </a:t>
            </a:r>
          </a:p>
        </p:txBody>
      </p:sp>
      <p:sp>
        <p:nvSpPr>
          <p:cNvPr id="251" name="Shape 251"/>
          <p:cNvSpPr txBox="1">
            <a:spLocks noGrp="1"/>
          </p:cNvSpPr>
          <p:nvPr>
            <p:ph type="body" idx="1"/>
          </p:nvPr>
        </p:nvSpPr>
        <p:spPr>
          <a:xfrm>
            <a:off x="311700" y="893850"/>
            <a:ext cx="8520600" cy="3675000"/>
          </a:xfrm>
          <a:prstGeom prst="rect">
            <a:avLst/>
          </a:prstGeom>
        </p:spPr>
        <p:txBody>
          <a:bodyPr lIns="91425" tIns="91425" rIns="91425" bIns="91425" anchor="t" anchorCtr="0">
            <a:noAutofit/>
          </a:bodyPr>
          <a:lstStyle/>
          <a:p>
            <a:pPr marL="457200" lvl="0" indent="-228600">
              <a:spcBef>
                <a:spcPts val="0"/>
              </a:spcBef>
              <a:spcAft>
                <a:spcPts val="0"/>
              </a:spcAft>
              <a:buClr>
                <a:schemeClr val="dk2"/>
              </a:buClr>
              <a:buChar char="●"/>
            </a:pPr>
            <a:r>
              <a:rPr lang="en">
                <a:solidFill>
                  <a:schemeClr val="dk2"/>
                </a:solidFill>
              </a:rPr>
              <a:t>Shut down dialogue and stop intentionally, unintentionally harmful speech or behavior and let it be known that it is unacceptable.</a:t>
            </a:r>
          </a:p>
          <a:p>
            <a:pPr marL="457200" lvl="0" indent="-228600">
              <a:spcBef>
                <a:spcPts val="0"/>
              </a:spcBef>
              <a:spcAft>
                <a:spcPts val="0"/>
              </a:spcAft>
              <a:buClr>
                <a:schemeClr val="dk2"/>
              </a:buClr>
              <a:buChar char="●"/>
            </a:pPr>
            <a:r>
              <a:rPr lang="en">
                <a:solidFill>
                  <a:schemeClr val="dk2"/>
                </a:solidFill>
              </a:rPr>
              <a:t>As the leader in the classroom it is important to protect the lone outlier by taking steps  necessary to protect a student from being “mobbed” by other students.</a:t>
            </a:r>
          </a:p>
          <a:p>
            <a:pPr marL="457200" lvl="0" indent="-228600" rtl="0">
              <a:spcBef>
                <a:spcPts val="0"/>
              </a:spcBef>
              <a:spcAft>
                <a:spcPts val="0"/>
              </a:spcAft>
              <a:buClr>
                <a:schemeClr val="dk2"/>
              </a:buClr>
              <a:buChar char="●"/>
            </a:pPr>
            <a:r>
              <a:rPr lang="en">
                <a:solidFill>
                  <a:schemeClr val="dk2"/>
                </a:solidFill>
              </a:rPr>
              <a:t>Also, be aware that it is okay to have a time-out during a difficult discussion. </a:t>
            </a:r>
          </a:p>
          <a:p>
            <a:pPr marL="457200" lvl="0" indent="-228600">
              <a:spcBef>
                <a:spcPts val="0"/>
              </a:spcBef>
              <a:spcAft>
                <a:spcPts val="0"/>
              </a:spcAft>
              <a:buClr>
                <a:schemeClr val="dk2"/>
              </a:buClr>
              <a:buChar char="●"/>
            </a:pPr>
            <a:r>
              <a:rPr lang="en">
                <a:solidFill>
                  <a:schemeClr val="dk2"/>
                </a:solidFill>
              </a:rPr>
              <a:t>If there is a challenging situation that requires more attention, ask to meet privately with a student to create a protected space to discuss hard conversations. In some cases, you may want to ask to meet with the student one-on-one (possibly with another professor, department chair or dean present) to resolve a conflict or issue outside of class. </a:t>
            </a:r>
          </a:p>
          <a:p>
            <a:pPr lvl="0">
              <a:spcBef>
                <a:spcPts val="0"/>
              </a:spcBef>
              <a:buNone/>
            </a:pP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119575"/>
            <a:ext cx="8520600" cy="10329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solidFill>
                  <a:schemeClr val="accent4"/>
                </a:solidFill>
                <a:latin typeface="Cambria"/>
                <a:ea typeface="Cambria"/>
                <a:cs typeface="Cambria"/>
                <a:sym typeface="Cambria"/>
              </a:rPr>
              <a:t>Thoughts on the Instructor Disclosing Their Own Personal Views:</a:t>
            </a:r>
          </a:p>
        </p:txBody>
      </p:sp>
      <p:sp>
        <p:nvSpPr>
          <p:cNvPr id="257" name="Shape 25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indent="387350">
              <a:lnSpc>
                <a:spcPct val="100000"/>
              </a:lnSpc>
              <a:spcBef>
                <a:spcPts val="0"/>
              </a:spcBef>
              <a:spcAft>
                <a:spcPts val="0"/>
              </a:spcAft>
              <a:buClr>
                <a:schemeClr val="dk2"/>
              </a:buClr>
              <a:buSzPct val="45833"/>
              <a:buFont typeface="Arial"/>
              <a:buNone/>
            </a:pPr>
            <a:r>
              <a:rPr lang="en" sz="2400">
                <a:solidFill>
                  <a:schemeClr val="dk2"/>
                </a:solidFill>
              </a:rPr>
              <a:t>Reasons that some teachers don’t want to disclose:</a:t>
            </a:r>
          </a:p>
          <a:p>
            <a:pPr marL="914400" lvl="0" indent="-381000">
              <a:lnSpc>
                <a:spcPct val="100000"/>
              </a:lnSpc>
              <a:spcBef>
                <a:spcPts val="0"/>
              </a:spcBef>
              <a:spcAft>
                <a:spcPts val="0"/>
              </a:spcAft>
              <a:buClr>
                <a:schemeClr val="dk2"/>
              </a:buClr>
              <a:buSzPct val="100000"/>
              <a:buChar char="●"/>
            </a:pPr>
            <a:r>
              <a:rPr lang="en" sz="2400">
                <a:solidFill>
                  <a:schemeClr val="dk2"/>
                </a:solidFill>
              </a:rPr>
              <a:t>Fear of retaliation or grievance from students and/or administration </a:t>
            </a:r>
          </a:p>
          <a:p>
            <a:pPr marL="914400" lvl="0" indent="-381000">
              <a:lnSpc>
                <a:spcPct val="100000"/>
              </a:lnSpc>
              <a:spcBef>
                <a:spcPts val="0"/>
              </a:spcBef>
              <a:spcAft>
                <a:spcPts val="0"/>
              </a:spcAft>
              <a:buClr>
                <a:schemeClr val="dk2"/>
              </a:buClr>
              <a:buSzPct val="100000"/>
              <a:buChar char="●"/>
            </a:pPr>
            <a:r>
              <a:rPr lang="en" sz="2400">
                <a:solidFill>
                  <a:schemeClr val="dk2"/>
                </a:solidFill>
              </a:rPr>
              <a:t>Concerns about stifling student discussion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445025"/>
            <a:ext cx="8520600" cy="8637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solidFill>
                  <a:schemeClr val="accent4"/>
                </a:solidFill>
                <a:latin typeface="Cambria"/>
                <a:ea typeface="Cambria"/>
                <a:cs typeface="Cambria"/>
                <a:sym typeface="Cambria"/>
              </a:rPr>
              <a:t>Reasons That Some Teachers Disclose</a:t>
            </a:r>
          </a:p>
        </p:txBody>
      </p:sp>
      <p:sp>
        <p:nvSpPr>
          <p:cNvPr id="263" name="Shape 263"/>
          <p:cNvSpPr txBox="1">
            <a:spLocks noGrp="1"/>
          </p:cNvSpPr>
          <p:nvPr>
            <p:ph type="body" idx="1"/>
          </p:nvPr>
        </p:nvSpPr>
        <p:spPr>
          <a:xfrm>
            <a:off x="311700" y="1239525"/>
            <a:ext cx="8520600" cy="3760800"/>
          </a:xfrm>
          <a:prstGeom prst="rect">
            <a:avLst/>
          </a:prstGeom>
        </p:spPr>
        <p:txBody>
          <a:bodyPr lIns="91425" tIns="91425" rIns="91425" bIns="91425" anchor="t" anchorCtr="0">
            <a:noAutofit/>
          </a:bodyPr>
          <a:lstStyle/>
          <a:p>
            <a:pPr marL="0" lvl="0" indent="0" rtl="0">
              <a:lnSpc>
                <a:spcPct val="100000"/>
              </a:lnSpc>
              <a:spcBef>
                <a:spcPts val="0"/>
              </a:spcBef>
              <a:spcAft>
                <a:spcPts val="0"/>
              </a:spcAft>
              <a:buNone/>
            </a:pPr>
            <a:r>
              <a:rPr lang="en" sz="2000">
                <a:solidFill>
                  <a:schemeClr val="dk2"/>
                </a:solidFill>
              </a:rPr>
              <a:t>Reasons that some teachers disclose:</a:t>
            </a:r>
          </a:p>
          <a:p>
            <a:pPr lvl="0" indent="387350">
              <a:lnSpc>
                <a:spcPct val="100000"/>
              </a:lnSpc>
              <a:spcBef>
                <a:spcPts val="0"/>
              </a:spcBef>
              <a:spcAft>
                <a:spcPts val="0"/>
              </a:spcAft>
              <a:buClr>
                <a:schemeClr val="dk2"/>
              </a:buClr>
              <a:buSzPct val="55000"/>
              <a:buFont typeface="Arial"/>
              <a:buNone/>
            </a:pPr>
            <a:endParaRPr sz="2000">
              <a:solidFill>
                <a:schemeClr val="dk2"/>
              </a:solidFill>
            </a:endParaRPr>
          </a:p>
          <a:p>
            <a:pPr lvl="0" indent="457200">
              <a:lnSpc>
                <a:spcPct val="100000"/>
              </a:lnSpc>
              <a:spcBef>
                <a:spcPts val="0"/>
              </a:spcBef>
              <a:spcAft>
                <a:spcPts val="0"/>
              </a:spcAft>
              <a:buNone/>
            </a:pPr>
            <a:r>
              <a:rPr lang="en" sz="2000">
                <a:solidFill>
                  <a:schemeClr val="dk2"/>
                </a:solidFill>
              </a:rPr>
              <a:t>Humphries discloses her views because</a:t>
            </a:r>
          </a:p>
          <a:p>
            <a:pPr marL="1371600" lvl="1" indent="-355600">
              <a:lnSpc>
                <a:spcPct val="100000"/>
              </a:lnSpc>
              <a:spcBef>
                <a:spcPts val="0"/>
              </a:spcBef>
              <a:spcAft>
                <a:spcPts val="0"/>
              </a:spcAft>
              <a:buClr>
                <a:schemeClr val="dk2"/>
              </a:buClr>
              <a:buSzPct val="100000"/>
              <a:buChar char="○"/>
            </a:pPr>
            <a:r>
              <a:rPr lang="en" sz="2000">
                <a:solidFill>
                  <a:schemeClr val="dk2"/>
                </a:solidFill>
              </a:rPr>
              <a:t>She feels that it’s difficult to be completely neutral or objective</a:t>
            </a:r>
          </a:p>
          <a:p>
            <a:pPr marL="1371600" lvl="1" indent="-355600">
              <a:lnSpc>
                <a:spcPct val="100000"/>
              </a:lnSpc>
              <a:spcBef>
                <a:spcPts val="0"/>
              </a:spcBef>
              <a:spcAft>
                <a:spcPts val="0"/>
              </a:spcAft>
              <a:buClr>
                <a:schemeClr val="dk2"/>
              </a:buClr>
              <a:buSzPct val="100000"/>
              <a:buChar char="○"/>
            </a:pPr>
            <a:r>
              <a:rPr lang="en" sz="2000">
                <a:solidFill>
                  <a:schemeClr val="dk2"/>
                </a:solidFill>
              </a:rPr>
              <a:t>She feels that stating her views directly helps her students distinguish between fact and opinion</a:t>
            </a:r>
          </a:p>
          <a:p>
            <a:pPr marL="1371600" lvl="1" indent="-355600">
              <a:lnSpc>
                <a:spcPct val="100000"/>
              </a:lnSpc>
              <a:spcBef>
                <a:spcPts val="0"/>
              </a:spcBef>
              <a:spcAft>
                <a:spcPts val="0"/>
              </a:spcAft>
              <a:buClr>
                <a:schemeClr val="dk2"/>
              </a:buClr>
              <a:buSzPct val="100000"/>
              <a:buChar char="○"/>
            </a:pPr>
            <a:r>
              <a:rPr lang="en" sz="2000">
                <a:solidFill>
                  <a:schemeClr val="dk2"/>
                </a:solidFill>
              </a:rPr>
              <a:t>Humphries encouraged her students to disagree with her respectfully, however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solidFill>
                  <a:schemeClr val="accent5"/>
                </a:solidFill>
                <a:latin typeface="Cambria"/>
                <a:ea typeface="Cambria"/>
                <a:cs typeface="Cambria"/>
                <a:sym typeface="Cambria"/>
              </a:rPr>
              <a:t>Other ground rules:</a:t>
            </a:r>
          </a:p>
        </p:txBody>
      </p:sp>
      <p:sp>
        <p:nvSpPr>
          <p:cNvPr id="269" name="Shape 269"/>
          <p:cNvSpPr txBox="1">
            <a:spLocks noGrp="1"/>
          </p:cNvSpPr>
          <p:nvPr>
            <p:ph type="body" idx="1"/>
          </p:nvPr>
        </p:nvSpPr>
        <p:spPr>
          <a:xfrm>
            <a:off x="311700" y="893850"/>
            <a:ext cx="8520600" cy="50454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2"/>
              </a:buClr>
              <a:buSzPct val="45833"/>
              <a:buFont typeface="Arial"/>
              <a:buNone/>
            </a:pPr>
            <a:r>
              <a:rPr lang="en" sz="2400">
                <a:solidFill>
                  <a:schemeClr val="dk2"/>
                </a:solidFill>
              </a:rPr>
              <a:t>Don’t single students out or expect students to represent the perspective of all members of their ethnic group because...</a:t>
            </a:r>
          </a:p>
          <a:p>
            <a:pPr marL="914400" lvl="0" indent="-381000" rtl="0">
              <a:lnSpc>
                <a:spcPct val="100000"/>
              </a:lnSpc>
              <a:spcBef>
                <a:spcPts val="0"/>
              </a:spcBef>
              <a:spcAft>
                <a:spcPts val="0"/>
              </a:spcAft>
              <a:buClr>
                <a:schemeClr val="dk2"/>
              </a:buClr>
              <a:buSzPct val="100000"/>
              <a:buChar char="●"/>
            </a:pPr>
            <a:r>
              <a:rPr lang="en" sz="2400">
                <a:solidFill>
                  <a:schemeClr val="dk2"/>
                </a:solidFill>
              </a:rPr>
              <a:t>Some students may belong to multiple ethnic groups</a:t>
            </a:r>
          </a:p>
          <a:p>
            <a:pPr marL="914400" lvl="0" indent="-381000">
              <a:lnSpc>
                <a:spcPct val="100000"/>
              </a:lnSpc>
              <a:spcBef>
                <a:spcPts val="0"/>
              </a:spcBef>
              <a:spcAft>
                <a:spcPts val="0"/>
              </a:spcAft>
              <a:buClr>
                <a:schemeClr val="dk2"/>
              </a:buClr>
              <a:buSzPct val="100000"/>
              <a:buChar char="●"/>
            </a:pPr>
            <a:r>
              <a:rPr lang="en" sz="2400">
                <a:solidFill>
                  <a:schemeClr val="dk2"/>
                </a:solidFill>
              </a:rPr>
              <a:t>Asking students from marginalized groups to inform the dominant group is wrong. It puts the burden on the minority student to be a spokesperson for their racial groups. </a:t>
            </a:r>
          </a:p>
          <a:p>
            <a:pPr lvl="0">
              <a:spcBef>
                <a:spcPts val="0"/>
              </a:spcBef>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Jeremiah’s Recommendations</a:t>
            </a:r>
          </a:p>
        </p:txBody>
      </p:sp>
      <p:sp>
        <p:nvSpPr>
          <p:cNvPr id="275" name="Shape 275"/>
          <p:cNvSpPr txBox="1">
            <a:spLocks noGrp="1"/>
          </p:cNvSpPr>
          <p:nvPr>
            <p:ph type="body" idx="1"/>
          </p:nvPr>
        </p:nvSpPr>
        <p:spPr>
          <a:xfrm>
            <a:off x="311700" y="1152475"/>
            <a:ext cx="8629800" cy="3608400"/>
          </a:xfrm>
          <a:prstGeom prst="rect">
            <a:avLst/>
          </a:prstGeom>
        </p:spPr>
        <p:txBody>
          <a:bodyPr lIns="91425" tIns="91425" rIns="91425" bIns="91425" anchor="t" anchorCtr="0">
            <a:noAutofit/>
          </a:bodyPr>
          <a:lstStyle/>
          <a:p>
            <a:pPr marL="457200" lvl="0" indent="-381000">
              <a:spcBef>
                <a:spcPts val="0"/>
              </a:spcBef>
              <a:buSzPct val="100000"/>
            </a:pPr>
            <a:r>
              <a:rPr lang="en" sz="2400"/>
              <a:t>Start with a question that addresses the difficulty</a:t>
            </a:r>
          </a:p>
          <a:p>
            <a:pPr marL="457200" lvl="0" indent="-381000">
              <a:spcBef>
                <a:spcPts val="0"/>
              </a:spcBef>
              <a:buSzPct val="100000"/>
            </a:pPr>
            <a:r>
              <a:rPr lang="en" sz="2400"/>
              <a:t>...or with a question that everyone can appreciate and feel good about.</a:t>
            </a:r>
          </a:p>
          <a:p>
            <a:pPr marL="457200" lvl="0" indent="-381000">
              <a:spcBef>
                <a:spcPts val="0"/>
              </a:spcBef>
              <a:buSzPct val="100000"/>
            </a:pPr>
            <a:r>
              <a:rPr lang="en" sz="2400"/>
              <a:t>Show your confidence in the goodness of your students</a:t>
            </a:r>
          </a:p>
          <a:p>
            <a:pPr marL="457200" lvl="0" indent="-381000">
              <a:spcBef>
                <a:spcPts val="0"/>
              </a:spcBef>
              <a:buSzPct val="100000"/>
            </a:pPr>
            <a:r>
              <a:rPr lang="en" sz="2400"/>
              <a:t>There are many ways to be a feminist, not just my way</a:t>
            </a:r>
          </a:p>
          <a:p>
            <a:pPr marL="457200" lvl="0" indent="-381000">
              <a:spcBef>
                <a:spcPts val="0"/>
              </a:spcBef>
              <a:buSzPct val="100000"/>
            </a:pPr>
            <a:r>
              <a:rPr lang="en" sz="2400"/>
              <a:t>Sexual violence and deep hatred may have affected those here</a:t>
            </a:r>
          </a:p>
          <a:p>
            <a:pPr marL="457200" lvl="0" indent="-381000">
              <a:spcBef>
                <a:spcPts val="0"/>
              </a:spcBef>
              <a:buSzPct val="100000"/>
            </a:pPr>
            <a:r>
              <a:rPr lang="en" sz="2400"/>
              <a:t>Model humane discourse so that students know how to talk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269875" y="4735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Role-play: </a:t>
            </a:r>
            <a:r>
              <a:rPr lang="en" sz="1800" b="0">
                <a:solidFill>
                  <a:schemeClr val="accent4"/>
                </a:solidFill>
                <a:latin typeface="Arial"/>
                <a:ea typeface="Arial"/>
                <a:cs typeface="Arial"/>
                <a:sym typeface="Arial"/>
              </a:rPr>
              <a:t>Obama’s speech after the verdict on Trayvon Martin in 2013 </a:t>
            </a:r>
          </a:p>
        </p:txBody>
      </p:sp>
      <p:sp>
        <p:nvSpPr>
          <p:cNvPr id="281" name="Shape 281"/>
          <p:cNvSpPr txBox="1">
            <a:spLocks noGrp="1"/>
          </p:cNvSpPr>
          <p:nvPr>
            <p:ph type="body" idx="1"/>
          </p:nvPr>
        </p:nvSpPr>
        <p:spPr>
          <a:xfrm>
            <a:off x="228175" y="893700"/>
            <a:ext cx="8604000" cy="36753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2"/>
                </a:solidFill>
                <a:latin typeface="Arial"/>
                <a:ea typeface="Arial"/>
                <a:cs typeface="Arial"/>
                <a:sym typeface="Arial"/>
              </a:rPr>
              <a:t>(watch minutes 01:00-06:20)</a:t>
            </a:r>
          </a:p>
          <a:p>
            <a:pPr lvl="0">
              <a:spcBef>
                <a:spcPts val="0"/>
              </a:spcBef>
              <a:spcAft>
                <a:spcPts val="0"/>
              </a:spcAft>
              <a:buClr>
                <a:schemeClr val="dk2"/>
              </a:buClr>
              <a:buSzPct val="100000"/>
              <a:buFont typeface="Arial"/>
              <a:buNone/>
            </a:pPr>
            <a:endParaRPr sz="1100">
              <a:solidFill>
                <a:schemeClr val="dk2"/>
              </a:solidFill>
              <a:latin typeface="Arial"/>
              <a:ea typeface="Arial"/>
              <a:cs typeface="Arial"/>
              <a:sym typeface="Arial"/>
            </a:endParaRPr>
          </a:p>
          <a:p>
            <a:pPr lvl="0" rtl="0">
              <a:spcBef>
                <a:spcPts val="0"/>
              </a:spcBef>
              <a:spcAft>
                <a:spcPts val="0"/>
              </a:spcAft>
              <a:buClr>
                <a:schemeClr val="dk2"/>
              </a:buClr>
              <a:buSzPct val="100000"/>
              <a:buFont typeface="Arial"/>
              <a:buNone/>
            </a:pPr>
            <a:r>
              <a:rPr lang="en" sz="1100" u="sng">
                <a:solidFill>
                  <a:schemeClr val="hlink"/>
                </a:solidFill>
                <a:latin typeface="Arial"/>
                <a:ea typeface="Arial"/>
                <a:cs typeface="Arial"/>
                <a:sym typeface="Arial"/>
                <a:hlinkClick r:id="rId3"/>
              </a:rPr>
              <a:t>https://www.youtube.com/watch?v=MHBdZWbncXI</a:t>
            </a:r>
          </a:p>
          <a:p>
            <a:pPr lvl="0" rtl="0">
              <a:spcBef>
                <a:spcPts val="0"/>
              </a:spcBef>
              <a:spcAft>
                <a:spcPts val="0"/>
              </a:spcAft>
              <a:buClr>
                <a:schemeClr val="dk2"/>
              </a:buClr>
              <a:buSzPct val="100000"/>
              <a:buFont typeface="Arial"/>
              <a:buNone/>
            </a:pPr>
            <a:endParaRPr sz="1100">
              <a:solidFill>
                <a:schemeClr val="dk2"/>
              </a:solidFill>
              <a:latin typeface="Arial"/>
              <a:ea typeface="Arial"/>
              <a:cs typeface="Arial"/>
              <a:sym typeface="Arial"/>
            </a:endParaRPr>
          </a:p>
          <a:p>
            <a:pPr lvl="0">
              <a:spcBef>
                <a:spcPts val="0"/>
              </a:spcBef>
              <a:spcAft>
                <a:spcPts val="0"/>
              </a:spcAft>
              <a:buClr>
                <a:schemeClr val="dk2"/>
              </a:buClr>
              <a:buSzPct val="61111"/>
              <a:buFont typeface="Arial"/>
              <a:buNone/>
            </a:pPr>
            <a:endParaRPr>
              <a:solidFill>
                <a:schemeClr val="dk2"/>
              </a:solidFill>
              <a:latin typeface="Arial"/>
              <a:ea typeface="Arial"/>
              <a:cs typeface="Arial"/>
              <a:sym typeface="Arial"/>
            </a:endParaRPr>
          </a:p>
          <a:p>
            <a:pPr lvl="0">
              <a:spcBef>
                <a:spcPts val="0"/>
              </a:spcBef>
              <a:buNone/>
            </a:pPr>
            <a:endParaRPr/>
          </a:p>
        </p:txBody>
      </p:sp>
      <p:sp>
        <p:nvSpPr>
          <p:cNvPr id="282" name="Shape 282" descr="President Obama makes a statement about Trayvon Martin and the verdict of the court trial that followed the Florida teenager's death." title="President Obama Speaks on Trayvon Martin">
            <a:hlinkClick r:id="rId4"/>
          </p:cNvPr>
          <p:cNvSpPr/>
          <p:nvPr/>
        </p:nvSpPr>
        <p:spPr>
          <a:xfrm>
            <a:off x="3937050" y="1617850"/>
            <a:ext cx="4572000" cy="3429000"/>
          </a:xfrm>
          <a:prstGeom prst="rect">
            <a:avLst/>
          </a:prstGeom>
          <a:blipFill>
            <a:blip r:embed="rId5">
              <a:alphaModFix/>
            </a:blip>
            <a:stretch>
              <a:fillRect/>
            </a:stretch>
          </a:blipFill>
          <a:ln>
            <a:noFill/>
          </a:ln>
        </p:spPr>
      </p:sp>
      <p:sp>
        <p:nvSpPr>
          <p:cNvPr id="283" name="Shape 283"/>
          <p:cNvSpPr txBox="1"/>
          <p:nvPr/>
        </p:nvSpPr>
        <p:spPr>
          <a:xfrm>
            <a:off x="323250" y="1682800"/>
            <a:ext cx="3394200" cy="3108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600">
                <a:solidFill>
                  <a:schemeClr val="dk2"/>
                </a:solidFill>
              </a:rPr>
              <a:t>As you watch the video, prepare for a discussion about how Obama presents his argument. What evidence does he use? How effective is his argument overall? </a:t>
            </a:r>
          </a:p>
          <a:p>
            <a:pPr lvl="0" rtl="0">
              <a:lnSpc>
                <a:spcPct val="115000"/>
              </a:lnSpc>
              <a:spcBef>
                <a:spcPts val="0"/>
              </a:spcBef>
              <a:buNone/>
            </a:pPr>
            <a:endParaRPr sz="1600">
              <a:solidFill>
                <a:schemeClr val="dk2"/>
              </a:solidFill>
            </a:endParaRPr>
          </a:p>
          <a:p>
            <a:pPr lvl="0" rtl="0">
              <a:lnSpc>
                <a:spcPct val="115000"/>
              </a:lnSpc>
              <a:spcBef>
                <a:spcPts val="0"/>
              </a:spcBef>
              <a:buClr>
                <a:schemeClr val="dk2"/>
              </a:buClr>
              <a:buSzPct val="68750"/>
              <a:buFont typeface="Arial"/>
              <a:buNone/>
            </a:pPr>
            <a:r>
              <a:rPr lang="en" sz="1600">
                <a:solidFill>
                  <a:schemeClr val="dk2"/>
                </a:solidFill>
              </a:rPr>
              <a:t>There are 7 roles total. Watch the</a:t>
            </a:r>
          </a:p>
          <a:p>
            <a:pPr lvl="0" rtl="0">
              <a:lnSpc>
                <a:spcPct val="115000"/>
              </a:lnSpc>
              <a:spcBef>
                <a:spcPts val="0"/>
              </a:spcBef>
              <a:buClr>
                <a:schemeClr val="dk2"/>
              </a:buClr>
              <a:buSzPct val="68750"/>
              <a:buFont typeface="Arial"/>
              <a:buNone/>
            </a:pPr>
            <a:r>
              <a:rPr lang="en" sz="1600">
                <a:solidFill>
                  <a:schemeClr val="dk2"/>
                </a:solidFill>
              </a:rPr>
              <a:t>video and think about how your role will react. In your discussion, you may use our norms that are on the board.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Debrief on the Role-Play</a:t>
            </a:r>
          </a:p>
        </p:txBody>
      </p:sp>
      <p:sp>
        <p:nvSpPr>
          <p:cNvPr id="289" name="Shape 2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a:spcBef>
                <a:spcPts val="0"/>
              </a:spcBef>
              <a:buClr>
                <a:srgbClr val="000000"/>
              </a:buClr>
              <a:buAutoNum type="arabicPeriod"/>
            </a:pPr>
            <a:r>
              <a:rPr lang="en">
                <a:solidFill>
                  <a:srgbClr val="000000"/>
                </a:solidFill>
              </a:rPr>
              <a:t>How did it feel being in your role? </a:t>
            </a:r>
          </a:p>
          <a:p>
            <a:pPr marL="457200" lvl="0" indent="-228600">
              <a:spcBef>
                <a:spcPts val="0"/>
              </a:spcBef>
              <a:buClr>
                <a:srgbClr val="000000"/>
              </a:buClr>
              <a:buAutoNum type="arabicPeriod"/>
            </a:pPr>
            <a:r>
              <a:rPr lang="en">
                <a:solidFill>
                  <a:srgbClr val="000000"/>
                </a:solidFill>
              </a:rPr>
              <a:t>What insights did you gain?</a:t>
            </a:r>
          </a:p>
          <a:p>
            <a:pPr marL="457200" lvl="0" indent="-228600">
              <a:spcBef>
                <a:spcPts val="0"/>
              </a:spcBef>
              <a:buClr>
                <a:srgbClr val="000000"/>
              </a:buClr>
              <a:buAutoNum type="arabicPeriod"/>
            </a:pPr>
            <a:r>
              <a:rPr lang="en">
                <a:solidFill>
                  <a:srgbClr val="000000"/>
                </a:solidFill>
              </a:rPr>
              <a:t>Teacher: what were some of the challenges you faced, and how did you handle them? Would you handle them the same way if you were moderating the discussion again?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5"/>
                </a:solidFill>
              </a:rPr>
              <a:t>But how do we discuss these texts in a way that promotes “</a:t>
            </a:r>
            <a:r>
              <a:rPr lang="en" sz="1800" b="0">
                <a:solidFill>
                  <a:schemeClr val="accent5"/>
                </a:solidFill>
                <a:latin typeface="Arial"/>
                <a:ea typeface="Arial"/>
                <a:cs typeface="Arial"/>
                <a:sym typeface="Arial"/>
              </a:rPr>
              <a:t>ethical behavior, tolerance and mutual respect in a diverse community”?</a:t>
            </a:r>
          </a:p>
        </p:txBody>
      </p:sp>
      <p:sp>
        <p:nvSpPr>
          <p:cNvPr id="77" name="Shape 77"/>
          <p:cNvSpPr txBox="1">
            <a:spLocks noGrp="1"/>
          </p:cNvSpPr>
          <p:nvPr>
            <p:ph type="body" idx="1"/>
          </p:nvPr>
        </p:nvSpPr>
        <p:spPr>
          <a:xfrm>
            <a:off x="376200" y="1837025"/>
            <a:ext cx="8520600" cy="34164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400">
                <a:solidFill>
                  <a:schemeClr val="dk2"/>
                </a:solidFill>
              </a:rPr>
              <a:t>According to Hackman (2005), “content alone is insufficient to create democratic, empowering classroom settings, or to adequately prepare students to become active agents of change and social justice in their lives and communities.” </a:t>
            </a:r>
          </a:p>
          <a:p>
            <a:pPr lvl="0" rtl="0">
              <a:lnSpc>
                <a:spcPct val="100000"/>
              </a:lnSpc>
              <a:spcBef>
                <a:spcPts val="0"/>
              </a:spcBef>
              <a:spcAft>
                <a:spcPts val="0"/>
              </a:spcAft>
              <a:buNone/>
            </a:pPr>
            <a:endParaRPr sz="2400">
              <a:solidFill>
                <a:schemeClr val="dk2"/>
              </a:solidFill>
            </a:endParaRPr>
          </a:p>
          <a:p>
            <a:pPr lvl="0">
              <a:lnSpc>
                <a:spcPct val="100000"/>
              </a:lnSpc>
              <a:spcBef>
                <a:spcPts val="0"/>
              </a:spcBef>
              <a:spcAft>
                <a:spcPts val="0"/>
              </a:spcAft>
              <a:buClr>
                <a:schemeClr val="dk2"/>
              </a:buClr>
              <a:buSzPct val="45833"/>
              <a:buFont typeface="Arial"/>
              <a:buNone/>
            </a:pPr>
            <a:r>
              <a:rPr lang="en" sz="2400">
                <a:solidFill>
                  <a:schemeClr val="dk2"/>
                </a:solidFill>
              </a:rPr>
              <a:t>Discussion is important because “presentation of information as </a:t>
            </a:r>
            <a:r>
              <a:rPr lang="en" sz="2400" i="1">
                <a:solidFill>
                  <a:schemeClr val="dk2"/>
                </a:solidFill>
              </a:rPr>
              <a:t>truth</a:t>
            </a:r>
            <a:r>
              <a:rPr lang="en" sz="2400">
                <a:solidFill>
                  <a:schemeClr val="dk2"/>
                </a:solidFill>
              </a:rPr>
              <a:t> devoid of critique runs the risk of creating a dogmatic and prescriptive classroom environment.”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rtl="0">
              <a:spcBef>
                <a:spcPts val="0"/>
              </a:spcBef>
              <a:buClr>
                <a:schemeClr val="dk2"/>
              </a:buClr>
              <a:buSzPct val="36666"/>
              <a:buFont typeface="Arial"/>
              <a:buNone/>
            </a:pPr>
            <a:r>
              <a:rPr lang="en">
                <a:solidFill>
                  <a:schemeClr val="accent5"/>
                </a:solidFill>
                <a:latin typeface="Cambria"/>
                <a:ea typeface="Cambria"/>
                <a:cs typeface="Cambria"/>
                <a:sym typeface="Cambria"/>
              </a:rPr>
              <a:t>Do Reflective Journaling:</a:t>
            </a:r>
          </a:p>
          <a:p>
            <a:pPr lvl="0" rtl="0">
              <a:spcBef>
                <a:spcPts val="0"/>
              </a:spcBef>
              <a:buNone/>
            </a:pPr>
            <a:endParaRPr/>
          </a:p>
        </p:txBody>
      </p:sp>
      <p:sp>
        <p:nvSpPr>
          <p:cNvPr id="295" name="Shape 295"/>
          <p:cNvSpPr txBox="1">
            <a:spLocks noGrp="1"/>
          </p:cNvSpPr>
          <p:nvPr>
            <p:ph type="body" idx="1"/>
          </p:nvPr>
        </p:nvSpPr>
        <p:spPr>
          <a:xfrm>
            <a:off x="311700" y="963000"/>
            <a:ext cx="8520600" cy="36060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chemeClr val="dk2"/>
              </a:buClr>
            </a:pPr>
            <a:r>
              <a:rPr lang="en">
                <a:solidFill>
                  <a:schemeClr val="dk2"/>
                </a:solidFill>
              </a:rPr>
              <a:t>Humphries engaged in reflective journaling when thinking of ways to address issues that arose in her classroom during discussions of race (Washington &amp; Humphries, 2011)</a:t>
            </a:r>
          </a:p>
          <a:p>
            <a:pPr lvl="0" rtl="0">
              <a:lnSpc>
                <a:spcPct val="100000"/>
              </a:lnSpc>
              <a:spcBef>
                <a:spcPts val="0"/>
              </a:spcBef>
              <a:spcAft>
                <a:spcPts val="0"/>
              </a:spcAft>
              <a:buNone/>
            </a:pPr>
            <a:endParaRPr>
              <a:solidFill>
                <a:schemeClr val="dk2"/>
              </a:solidFill>
            </a:endParaRPr>
          </a:p>
          <a:p>
            <a:pPr marL="457200" lvl="0" indent="-228600" rtl="0">
              <a:lnSpc>
                <a:spcPct val="100000"/>
              </a:lnSpc>
              <a:spcBef>
                <a:spcPts val="0"/>
              </a:spcBef>
              <a:spcAft>
                <a:spcPts val="0"/>
              </a:spcAft>
              <a:buClr>
                <a:schemeClr val="dk2"/>
              </a:buClr>
            </a:pPr>
            <a:r>
              <a:rPr lang="en">
                <a:solidFill>
                  <a:schemeClr val="dk2"/>
                </a:solidFill>
              </a:rPr>
              <a:t>Milner suggest teachers do reflective journaling on their own race and how that influences their teaching and interactions with students (Milner, 2003). </a:t>
            </a:r>
          </a:p>
          <a:p>
            <a:pPr lvl="0" rtl="0">
              <a:lnSpc>
                <a:spcPct val="100000"/>
              </a:lnSpc>
              <a:spcBef>
                <a:spcPts val="0"/>
              </a:spcBef>
              <a:spcAft>
                <a:spcPts val="0"/>
              </a:spcAft>
              <a:buNone/>
            </a:pPr>
            <a:endParaRPr>
              <a:solidFill>
                <a:schemeClr val="dk2"/>
              </a:solidFill>
            </a:endParaRPr>
          </a:p>
          <a:p>
            <a:pPr marL="457200" lvl="0" indent="-228600" rtl="0">
              <a:lnSpc>
                <a:spcPct val="100000"/>
              </a:lnSpc>
              <a:spcBef>
                <a:spcPts val="0"/>
              </a:spcBef>
              <a:spcAft>
                <a:spcPts val="0"/>
              </a:spcAft>
              <a:buClr>
                <a:schemeClr val="dk2"/>
              </a:buClr>
            </a:pPr>
            <a:r>
              <a:rPr lang="en">
                <a:solidFill>
                  <a:schemeClr val="dk2"/>
                </a:solidFill>
              </a:rPr>
              <a:t>See handout for list of Reflective Journaling Questions</a:t>
            </a:r>
          </a:p>
          <a:p>
            <a:pPr lvl="0" rtl="0">
              <a:lnSpc>
                <a:spcPct val="100000"/>
              </a:lnSpc>
              <a:spcBef>
                <a:spcPts val="0"/>
              </a:spcBef>
              <a:spcAft>
                <a:spcPts val="0"/>
              </a:spcAft>
              <a:buNone/>
            </a:pPr>
            <a:endParaRPr>
              <a:solidFill>
                <a:schemeClr val="dk2"/>
              </a:solidFill>
            </a:endParaRPr>
          </a:p>
          <a:p>
            <a:pPr marL="457200" lvl="0" indent="-228600" rtl="0">
              <a:lnSpc>
                <a:spcPct val="100000"/>
              </a:lnSpc>
              <a:spcBef>
                <a:spcPts val="0"/>
              </a:spcBef>
              <a:spcAft>
                <a:spcPts val="0"/>
              </a:spcAft>
              <a:buClr>
                <a:schemeClr val="dk2"/>
              </a:buClr>
            </a:pPr>
            <a:r>
              <a:rPr lang="en">
                <a:solidFill>
                  <a:schemeClr val="dk2"/>
                </a:solidFill>
              </a:rPr>
              <a:t>Choose one of these questions and free-write on it for 5 minutes. Then share with a partner.</a:t>
            </a:r>
          </a:p>
          <a:p>
            <a:pPr lvl="0" rtl="0">
              <a:lnSpc>
                <a:spcPct val="100000"/>
              </a:lnSpc>
              <a:spcBef>
                <a:spcPts val="0"/>
              </a:spcBef>
              <a:spcAft>
                <a:spcPts val="0"/>
              </a:spcAft>
              <a:buNone/>
            </a:pPr>
            <a:endParaRPr>
              <a:solidFill>
                <a:schemeClr val="dk2"/>
              </a:solidFill>
              <a:latin typeface="Cambria"/>
              <a:ea typeface="Cambria"/>
              <a:cs typeface="Cambria"/>
              <a:sym typeface="Cambria"/>
            </a:endParaRPr>
          </a:p>
          <a:p>
            <a:pPr lvl="0" rtl="0">
              <a:lnSpc>
                <a:spcPct val="100000"/>
              </a:lnSpc>
              <a:spcBef>
                <a:spcPts val="0"/>
              </a:spcBef>
              <a:spcAft>
                <a:spcPts val="0"/>
              </a:spcAft>
              <a:buNone/>
            </a:pPr>
            <a:endParaRPr>
              <a:solidFill>
                <a:schemeClr val="dk2"/>
              </a:solidFill>
              <a:latin typeface="Cambria"/>
              <a:ea typeface="Cambria"/>
              <a:cs typeface="Cambria"/>
              <a:sym typeface="Cambria"/>
            </a:endParaRPr>
          </a:p>
          <a:p>
            <a:pPr lvl="0" rtl="0">
              <a:lnSpc>
                <a:spcPct val="100000"/>
              </a:lnSpc>
              <a:spcBef>
                <a:spcPts val="0"/>
              </a:spcBef>
              <a:spcAft>
                <a:spcPts val="0"/>
              </a:spcAft>
              <a:buClr>
                <a:schemeClr val="dk2"/>
              </a:buClr>
              <a:buSzPct val="61111"/>
              <a:buFont typeface="Arial"/>
              <a:buNone/>
            </a:pPr>
            <a:endParaRPr>
              <a:solidFill>
                <a:schemeClr val="dk2"/>
              </a:solidFill>
              <a:latin typeface="Cambria"/>
              <a:ea typeface="Cambria"/>
              <a:cs typeface="Cambria"/>
              <a:sym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rtl="0">
              <a:spcBef>
                <a:spcPts val="0"/>
              </a:spcBef>
              <a:buNone/>
            </a:pPr>
            <a:r>
              <a:rPr lang="en">
                <a:solidFill>
                  <a:schemeClr val="accent5"/>
                </a:solidFill>
              </a:rPr>
              <a:t>Review</a:t>
            </a:r>
          </a:p>
        </p:txBody>
      </p:sp>
      <p:sp>
        <p:nvSpPr>
          <p:cNvPr id="301" name="Shape 3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Build rapport and a safe community first</a:t>
            </a:r>
          </a:p>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Set norms</a:t>
            </a:r>
          </a:p>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Prepare students by giving an assignment in advance</a:t>
            </a:r>
          </a:p>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Visualize your reactions to worst-case scenarios</a:t>
            </a:r>
          </a:p>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De-escalate, supportively confront, or protectively confront discriminatory behavior, depending on the situation</a:t>
            </a:r>
          </a:p>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Decide if you want to disclose your views</a:t>
            </a:r>
          </a:p>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Avoid expecting students to represent their group</a:t>
            </a:r>
          </a:p>
          <a:p>
            <a:pPr marL="457200" lvl="0" indent="-381000" rtl="0">
              <a:lnSpc>
                <a:spcPct val="100000"/>
              </a:lnSpc>
              <a:spcBef>
                <a:spcPts val="0"/>
              </a:spcBef>
              <a:spcAft>
                <a:spcPts val="0"/>
              </a:spcAft>
              <a:buClr>
                <a:schemeClr val="dk2"/>
              </a:buClr>
              <a:buSzPct val="100000"/>
              <a:buAutoNum type="arabicPeriod"/>
            </a:pPr>
            <a:r>
              <a:rPr lang="en" sz="2400">
                <a:solidFill>
                  <a:schemeClr val="dk2"/>
                </a:solidFill>
              </a:rPr>
              <a:t>Participate in reflective journaling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97275" y="1788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References</a:t>
            </a:r>
          </a:p>
        </p:txBody>
      </p:sp>
      <p:sp>
        <p:nvSpPr>
          <p:cNvPr id="307" name="Shape 307"/>
          <p:cNvSpPr txBox="1">
            <a:spLocks noGrp="1"/>
          </p:cNvSpPr>
          <p:nvPr>
            <p:ph type="body" idx="1"/>
          </p:nvPr>
        </p:nvSpPr>
        <p:spPr>
          <a:xfrm>
            <a:off x="311700" y="952850"/>
            <a:ext cx="8520600" cy="3416400"/>
          </a:xfrm>
          <a:prstGeom prst="rect">
            <a:avLst/>
          </a:prstGeom>
        </p:spPr>
        <p:txBody>
          <a:bodyPr lIns="91425" tIns="91425" rIns="91425" bIns="91425" anchor="t" anchorCtr="0">
            <a:noAutofit/>
          </a:bodyPr>
          <a:lstStyle/>
          <a:p>
            <a:pPr lvl="0">
              <a:spcBef>
                <a:spcPts val="0"/>
              </a:spcBef>
              <a:buNone/>
            </a:pPr>
            <a:r>
              <a:rPr lang="en" sz="1200" u="sng">
                <a:solidFill>
                  <a:schemeClr val="hlink"/>
                </a:solidFill>
                <a:hlinkClick r:id="rId3"/>
              </a:rPr>
              <a:t>Alcoff, L. M.  (1991).  The Problem of Speaking for Others.  </a:t>
            </a:r>
            <a:r>
              <a:rPr lang="en" sz="1200" i="1" u="sng">
                <a:solidFill>
                  <a:schemeClr val="hlink"/>
                </a:solidFill>
                <a:hlinkClick r:id="rId3"/>
              </a:rPr>
              <a:t>Cultural Critique</a:t>
            </a:r>
            <a:r>
              <a:rPr lang="en" sz="1200" u="sng">
                <a:solidFill>
                  <a:schemeClr val="hlink"/>
                </a:solidFill>
                <a:hlinkClick r:id="rId3"/>
              </a:rPr>
              <a:t>, Winter, 1991-92, 5-32.</a:t>
            </a:r>
          </a:p>
          <a:p>
            <a:pPr lvl="0">
              <a:spcBef>
                <a:spcPts val="0"/>
              </a:spcBef>
              <a:buNone/>
            </a:pPr>
            <a:r>
              <a:rPr lang="en" sz="1200">
                <a:solidFill>
                  <a:schemeClr val="dk2"/>
                </a:solidFill>
              </a:rPr>
              <a:t>Burton, S., &amp; Furr, S. (June 01, 2014). Conflict in multicultural classes: Approaches to resolving difficult dialogues. </a:t>
            </a:r>
            <a:r>
              <a:rPr lang="en" sz="1200" i="1">
                <a:solidFill>
                  <a:schemeClr val="dk2"/>
                </a:solidFill>
              </a:rPr>
              <a:t>Counselor Education and Supervision, 53, </a:t>
            </a:r>
            <a:r>
              <a:rPr lang="en" sz="1200">
                <a:solidFill>
                  <a:schemeClr val="dk2"/>
                </a:solidFill>
              </a:rPr>
              <a:t>2, 97-110.</a:t>
            </a:r>
          </a:p>
          <a:p>
            <a:pPr lvl="0">
              <a:spcBef>
                <a:spcPts val="0"/>
              </a:spcBef>
              <a:buNone/>
            </a:pPr>
            <a:r>
              <a:rPr lang="en" sz="1200">
                <a:solidFill>
                  <a:schemeClr val="accent1"/>
                </a:solidFill>
              </a:rPr>
              <a:t>Hackman, H. W. (2005). Five essential components for social justice education. </a:t>
            </a:r>
            <a:r>
              <a:rPr lang="en" sz="1200" i="1">
                <a:solidFill>
                  <a:schemeClr val="accent1"/>
                </a:solidFill>
              </a:rPr>
              <a:t>Equity &amp; Excellence In Education</a:t>
            </a:r>
            <a:r>
              <a:rPr lang="en" sz="1200">
                <a:solidFill>
                  <a:schemeClr val="accent1"/>
                </a:solidFill>
              </a:rPr>
              <a:t>, </a:t>
            </a:r>
            <a:r>
              <a:rPr lang="en" sz="1200" i="1">
                <a:solidFill>
                  <a:schemeClr val="accent1"/>
                </a:solidFill>
              </a:rPr>
              <a:t>38</a:t>
            </a:r>
            <a:r>
              <a:rPr lang="en" sz="1200">
                <a:solidFill>
                  <a:schemeClr val="accent1"/>
                </a:solidFill>
              </a:rPr>
              <a:t>(2), 103-109. </a:t>
            </a:r>
          </a:p>
          <a:p>
            <a:pPr lvl="0">
              <a:spcBef>
                <a:spcPts val="0"/>
              </a:spcBef>
              <a:buNone/>
            </a:pPr>
            <a:r>
              <a:rPr lang="en" sz="1200" u="sng">
                <a:solidFill>
                  <a:schemeClr val="hlink"/>
                </a:solidFill>
                <a:hlinkClick r:id="rId4"/>
              </a:rPr>
              <a:t>Hegel, G. F. W (1967).  </a:t>
            </a:r>
            <a:r>
              <a:rPr lang="en" sz="1200" i="1" u="sng">
                <a:solidFill>
                  <a:schemeClr val="hlink"/>
                </a:solidFill>
                <a:hlinkClick r:id="rId4"/>
              </a:rPr>
              <a:t>The Phenomonology of Spirit </a:t>
            </a:r>
            <a:r>
              <a:rPr lang="en" sz="1200" u="sng">
                <a:solidFill>
                  <a:schemeClr val="hlink"/>
                </a:solidFill>
                <a:hlinkClick r:id="rId4"/>
              </a:rPr>
              <a:t>(G. Lichteim, Trans.).  New york, NY: Harper Torch.</a:t>
            </a:r>
          </a:p>
          <a:p>
            <a:pPr lvl="0">
              <a:spcBef>
                <a:spcPts val="0"/>
              </a:spcBef>
              <a:buNone/>
            </a:pPr>
            <a:r>
              <a:rPr lang="en" sz="1050">
                <a:solidFill>
                  <a:schemeClr val="accent1"/>
                </a:solidFill>
                <a:latin typeface="Verdana"/>
                <a:ea typeface="Verdana"/>
                <a:cs typeface="Verdana"/>
                <a:sym typeface="Verdana"/>
              </a:rPr>
              <a:t>Cofer, J. O. (2010). The myth of the Latin woman: I just met a girl named Maria. In Las Positas College English Department (Ed.), </a:t>
            </a:r>
            <a:r>
              <a:rPr lang="en" sz="1050" i="1">
                <a:solidFill>
                  <a:schemeClr val="accent1"/>
                </a:solidFill>
                <a:latin typeface="Verdana"/>
                <a:ea typeface="Verdana"/>
                <a:cs typeface="Verdana"/>
                <a:sym typeface="Verdana"/>
              </a:rPr>
              <a:t>Mind readings: Short essays for reading, reasoning, and writing.</a:t>
            </a:r>
            <a:r>
              <a:rPr lang="en" sz="1050">
                <a:solidFill>
                  <a:schemeClr val="accent1"/>
                </a:solidFill>
                <a:latin typeface="Verdana"/>
                <a:ea typeface="Verdana"/>
                <a:cs typeface="Verdana"/>
                <a:sym typeface="Verdana"/>
              </a:rPr>
              <a:t> (pp. 45-51). Boston, MA: Bedford/St. Martin's. (Original work published 1993) </a:t>
            </a:r>
          </a:p>
          <a:p>
            <a:pPr lvl="0">
              <a:spcBef>
                <a:spcPts val="0"/>
              </a:spcBef>
              <a:buNone/>
            </a:pPr>
            <a:r>
              <a:rPr lang="en" sz="1050">
                <a:solidFill>
                  <a:schemeClr val="accent1"/>
                </a:solidFill>
                <a:latin typeface="Verdana"/>
                <a:ea typeface="Verdana"/>
                <a:cs typeface="Verdana"/>
                <a:sym typeface="Verdana"/>
              </a:rPr>
              <a:t>Mantsios, G. (2013). Class in America--2009. In G. Colombo, R. Cullen, &amp; B. Lisle (Eds.), </a:t>
            </a:r>
            <a:r>
              <a:rPr lang="en" sz="1050" i="1">
                <a:solidFill>
                  <a:schemeClr val="accent1"/>
                </a:solidFill>
                <a:latin typeface="Verdana"/>
                <a:ea typeface="Verdana"/>
                <a:cs typeface="Verdana"/>
                <a:sym typeface="Verdana"/>
              </a:rPr>
              <a:t>Rereading America: Cultural contexts for critical thinking and writing</a:t>
            </a:r>
            <a:r>
              <a:rPr lang="en" sz="1050">
                <a:solidFill>
                  <a:schemeClr val="accent1"/>
                </a:solidFill>
                <a:latin typeface="Verdana"/>
                <a:ea typeface="Verdana"/>
                <a:cs typeface="Verdana"/>
                <a:sym typeface="Verdana"/>
              </a:rPr>
              <a:t> (9th ed., pp. 281-299). Boston, MA: Bedford St. Martin's. </a:t>
            </a:r>
          </a:p>
          <a:p>
            <a:pPr lvl="0">
              <a:spcBef>
                <a:spcPts val="0"/>
              </a:spcBef>
              <a:buNone/>
            </a:pPr>
            <a:r>
              <a:rPr lang="en" sz="1200">
                <a:solidFill>
                  <a:schemeClr val="dk2"/>
                </a:solidFill>
              </a:rPr>
              <a:t>Milner, H. R. (September 06, 2003). Teacher reflection and race in cultural contexts: History, meanings, and methods in teaching. </a:t>
            </a:r>
            <a:r>
              <a:rPr lang="en" sz="1200" i="1">
                <a:solidFill>
                  <a:schemeClr val="dk2"/>
                </a:solidFill>
              </a:rPr>
              <a:t>Theory into Practice, 42, </a:t>
            </a:r>
            <a:r>
              <a:rPr lang="en" sz="1200">
                <a:solidFill>
                  <a:schemeClr val="dk2"/>
                </a:solidFill>
              </a:rPr>
              <a:t>3, 173-80.</a:t>
            </a:r>
          </a:p>
          <a:p>
            <a:pPr lvl="0">
              <a:spcBef>
                <a:spcPts val="0"/>
              </a:spcBef>
              <a:buNone/>
            </a:pPr>
            <a:endParaRPr sz="1200">
              <a:solidFill>
                <a:schemeClr val="accen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Clr>
                <a:schemeClr val="dk2"/>
              </a:buClr>
              <a:buSzPct val="91666"/>
              <a:buFont typeface="Arial"/>
              <a:buNone/>
            </a:pPr>
            <a:r>
              <a:rPr lang="en">
                <a:solidFill>
                  <a:schemeClr val="accent4"/>
                </a:solidFill>
              </a:rPr>
              <a:t>References </a:t>
            </a:r>
            <a:r>
              <a:rPr lang="en" sz="1200">
                <a:solidFill>
                  <a:schemeClr val="accent4"/>
                </a:solidFill>
              </a:rPr>
              <a:t>(continued)</a:t>
            </a:r>
          </a:p>
        </p:txBody>
      </p:sp>
      <p:sp>
        <p:nvSpPr>
          <p:cNvPr id="313" name="Shape 31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2"/>
              </a:buClr>
              <a:buSzPct val="91666"/>
              <a:buFont typeface="Arial"/>
              <a:buNone/>
            </a:pPr>
            <a:r>
              <a:rPr lang="en" sz="1200">
                <a:solidFill>
                  <a:schemeClr val="accent1"/>
                </a:solidFill>
              </a:rPr>
              <a:t>Washington, E. Y., &amp; Humphries, E. K. (2011). A social studies teacher's sense making of controversial issues discussions of race in a predominantly white, rural high school classroom. </a:t>
            </a:r>
            <a:r>
              <a:rPr lang="en" sz="1200" i="1">
                <a:solidFill>
                  <a:schemeClr val="accent1"/>
                </a:solidFill>
              </a:rPr>
              <a:t>Theory And Research In Social Education</a:t>
            </a:r>
            <a:r>
              <a:rPr lang="en" sz="1200">
                <a:solidFill>
                  <a:schemeClr val="accent1"/>
                </a:solidFill>
              </a:rPr>
              <a:t>, </a:t>
            </a:r>
            <a:r>
              <a:rPr lang="en" sz="1200" i="1">
                <a:solidFill>
                  <a:schemeClr val="accent1"/>
                </a:solidFill>
              </a:rPr>
              <a:t>39</a:t>
            </a:r>
            <a:r>
              <a:rPr lang="en" sz="1200">
                <a:solidFill>
                  <a:schemeClr val="accent1"/>
                </a:solidFill>
              </a:rPr>
              <a:t>(1), 92-114.</a:t>
            </a:r>
          </a:p>
          <a:p>
            <a:pPr lvl="0">
              <a:spcBef>
                <a:spcPts val="0"/>
              </a:spcBef>
              <a:buClr>
                <a:schemeClr val="dk2"/>
              </a:buClr>
              <a:buSzPct val="91666"/>
              <a:buFont typeface="Arial"/>
              <a:buNone/>
            </a:pPr>
            <a:r>
              <a:rPr lang="en" sz="1200">
                <a:solidFill>
                  <a:schemeClr val="accent1"/>
                </a:solidFill>
              </a:rPr>
              <a:t>Wood, J. L., Harris, F., III, &amp; White, K. (2015). </a:t>
            </a:r>
            <a:r>
              <a:rPr lang="en" sz="1200" i="1">
                <a:solidFill>
                  <a:schemeClr val="accent1"/>
                </a:solidFill>
              </a:rPr>
              <a:t>Teaching men of color in the community college: A guidebook</a:t>
            </a:r>
            <a:r>
              <a:rPr lang="en" sz="1200">
                <a:solidFill>
                  <a:schemeClr val="accent1"/>
                </a:solidFill>
              </a:rPr>
              <a:t>. San Diego, CA: Montezuma Publishing. </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1026600"/>
          </a:xfrm>
          <a:prstGeom prst="rect">
            <a:avLst/>
          </a:prstGeom>
        </p:spPr>
        <p:txBody>
          <a:bodyPr lIns="91425" tIns="91425" rIns="91425" bIns="91425" anchor="t" anchorCtr="0">
            <a:noAutofit/>
          </a:bodyPr>
          <a:lstStyle/>
          <a:p>
            <a:pPr lvl="0">
              <a:spcBef>
                <a:spcPts val="0"/>
              </a:spcBef>
              <a:buNone/>
            </a:pPr>
            <a:r>
              <a:rPr lang="en">
                <a:solidFill>
                  <a:schemeClr val="accent4"/>
                </a:solidFill>
              </a:rPr>
              <a:t>Challenges of Discussing Race in the Classroom</a:t>
            </a:r>
          </a:p>
        </p:txBody>
      </p:sp>
      <p:sp>
        <p:nvSpPr>
          <p:cNvPr id="83" name="Shape 83"/>
          <p:cNvSpPr txBox="1">
            <a:spLocks noGrp="1"/>
          </p:cNvSpPr>
          <p:nvPr>
            <p:ph type="body" idx="1"/>
          </p:nvPr>
        </p:nvSpPr>
        <p:spPr>
          <a:xfrm>
            <a:off x="364750" y="1471625"/>
            <a:ext cx="8467500" cy="3534300"/>
          </a:xfrm>
          <a:prstGeom prst="rect">
            <a:avLst/>
          </a:prstGeom>
        </p:spPr>
        <p:txBody>
          <a:bodyPr lIns="91425" tIns="91425" rIns="91425" bIns="91425" anchor="t" anchorCtr="0">
            <a:noAutofit/>
          </a:bodyPr>
          <a:lstStyle/>
          <a:p>
            <a:pPr lvl="0">
              <a:spcBef>
                <a:spcPts val="0"/>
              </a:spcBef>
              <a:buNone/>
            </a:pPr>
            <a:r>
              <a:rPr lang="en" sz="1900">
                <a:solidFill>
                  <a:srgbClr val="000000"/>
                </a:solidFill>
              </a:rPr>
              <a:t>Kristi’s experience with discussing “The Myth of the Latin Woman” by Judith Ortiz Cofer</a:t>
            </a:r>
          </a:p>
          <a:p>
            <a:pPr lvl="0">
              <a:spcBef>
                <a:spcPts val="0"/>
              </a:spcBef>
              <a:buNone/>
            </a:pPr>
            <a:r>
              <a:rPr lang="en" sz="1900">
                <a:solidFill>
                  <a:srgbClr val="000000"/>
                </a:solidFill>
              </a:rPr>
              <a:t>Focus of the unit: Racial stereotyping </a:t>
            </a:r>
          </a:p>
          <a:p>
            <a:pPr lvl="0">
              <a:spcBef>
                <a:spcPts val="0"/>
              </a:spcBef>
              <a:buNone/>
            </a:pPr>
            <a:r>
              <a:rPr lang="en" sz="1900">
                <a:solidFill>
                  <a:srgbClr val="000000"/>
                </a:solidFill>
              </a:rPr>
              <a:t>Cofer’s article is about different stereotypes about Latinas that she has confronted in her life. In one of the key scenes, she talks about the stereotype that Latinas are uneducated and work in domestic jobs.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chemeClr val="accent4"/>
                </a:solidFill>
              </a:rPr>
              <a:t>Quote from the passage</a:t>
            </a:r>
          </a:p>
        </p:txBody>
      </p:sp>
      <p:sp>
        <p:nvSpPr>
          <p:cNvPr id="89" name="Shape 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000000"/>
                </a:solidFill>
              </a:rPr>
              <a:t>“The media-engendered image of the Latina in the United States has been documented by feminists, who claim that such portrayals are partially responsible for the denial of opportunities for upward mobility among Latinas in professions....One such incident that has stayed with me, though I recognize it as a minor offense, happened on the day of my first public poetry reading. It took place in Miami in a boat-restaurant where we were having lunch before the event. I was nervous and excited as I walked in with my notebook in my hand. An older woman motioned me to her table. Thinking (foolish me) that she wanted me to autograph a copy of by brand-new slender volume of verse, I went over. She ordered a cup of coffee from me, assuming that I was the waitress. Easy enough to mistake my poems for menus, I suppose. I know that it wasn’t an intentional act of cruelty…” (Cofer, p. 49-50)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92900"/>
            <a:ext cx="8520600" cy="623400"/>
          </a:xfrm>
          <a:prstGeom prst="rect">
            <a:avLst/>
          </a:prstGeom>
        </p:spPr>
        <p:txBody>
          <a:bodyPr lIns="91425" tIns="91425" rIns="91425" bIns="91425" anchor="t" anchorCtr="0">
            <a:noAutofit/>
          </a:bodyPr>
          <a:lstStyle/>
          <a:p>
            <a:pPr lvl="0">
              <a:spcBef>
                <a:spcPts val="0"/>
              </a:spcBef>
              <a:buNone/>
            </a:pPr>
            <a:r>
              <a:rPr lang="en" sz="2600">
                <a:solidFill>
                  <a:schemeClr val="accent4"/>
                </a:solidFill>
              </a:rPr>
              <a:t>Student’s reactions to this and how I’ve handled them</a:t>
            </a:r>
          </a:p>
        </p:txBody>
      </p:sp>
      <p:sp>
        <p:nvSpPr>
          <p:cNvPr id="95" name="Shape 95"/>
          <p:cNvSpPr txBox="1">
            <a:spLocks noGrp="1"/>
          </p:cNvSpPr>
          <p:nvPr>
            <p:ph type="body" idx="1"/>
          </p:nvPr>
        </p:nvSpPr>
        <p:spPr>
          <a:xfrm>
            <a:off x="311700" y="1161975"/>
            <a:ext cx="8520600" cy="3416400"/>
          </a:xfrm>
          <a:prstGeom prst="rect">
            <a:avLst/>
          </a:prstGeom>
        </p:spPr>
        <p:txBody>
          <a:bodyPr lIns="91425" tIns="91425" rIns="91425" bIns="91425" anchor="t" anchorCtr="0">
            <a:noAutofit/>
          </a:bodyPr>
          <a:lstStyle/>
          <a:p>
            <a:pPr lvl="0" rtl="0">
              <a:spcBef>
                <a:spcPts val="0"/>
              </a:spcBef>
              <a:buNone/>
            </a:pPr>
            <a:r>
              <a:rPr lang="en">
                <a:solidFill>
                  <a:srgbClr val="000000"/>
                </a:solidFill>
              </a:rPr>
              <a:t>Some Caucasian students’ reactions:</a:t>
            </a:r>
          </a:p>
          <a:p>
            <a:pPr marL="457200" lvl="0" indent="-228600" rtl="0">
              <a:spcBef>
                <a:spcPts val="0"/>
              </a:spcBef>
              <a:buClr>
                <a:srgbClr val="000000"/>
              </a:buClr>
            </a:pPr>
            <a:r>
              <a:rPr lang="en">
                <a:solidFill>
                  <a:srgbClr val="000000"/>
                </a:solidFill>
              </a:rPr>
              <a:t>“I don’t think this kind of stuff happens anymore.”</a:t>
            </a:r>
          </a:p>
          <a:p>
            <a:pPr marL="457200" lvl="0" indent="-228600" rtl="0">
              <a:spcBef>
                <a:spcPts val="0"/>
              </a:spcBef>
              <a:buClr>
                <a:srgbClr val="000000"/>
              </a:buClr>
            </a:pPr>
            <a:r>
              <a:rPr lang="en">
                <a:solidFill>
                  <a:srgbClr val="000000"/>
                </a:solidFill>
              </a:rPr>
              <a:t>“I don’t think she mistook her for a waitress because she’s Latina. I think she’s overreacting.”</a:t>
            </a:r>
          </a:p>
          <a:p>
            <a:pPr lvl="0">
              <a:spcBef>
                <a:spcPts val="0"/>
              </a:spcBef>
              <a:buNone/>
            </a:pPr>
            <a:r>
              <a:rPr lang="en">
                <a:solidFill>
                  <a:srgbClr val="000000"/>
                </a:solidFill>
              </a:rPr>
              <a:t>How do you think Latinas in the classroom felt when they heard these comments?</a:t>
            </a:r>
          </a:p>
          <a:p>
            <a:pPr marL="457200" lvl="0" indent="-228600" rtl="0">
              <a:spcBef>
                <a:spcPts val="0"/>
              </a:spcBef>
              <a:buClr>
                <a:srgbClr val="000000"/>
              </a:buClr>
            </a:pPr>
            <a:r>
              <a:rPr lang="en">
                <a:solidFill>
                  <a:srgbClr val="000000"/>
                </a:solidFill>
              </a:rPr>
              <a:t>First time this happened: “My colleagues in Mexico said this happened to them often when they were studying or teaching in the US, but not in Canada”</a:t>
            </a:r>
          </a:p>
          <a:p>
            <a:pPr marL="457200" lvl="0" indent="-228600" rtl="0">
              <a:spcBef>
                <a:spcPts val="0"/>
              </a:spcBef>
              <a:buClr>
                <a:srgbClr val="000000"/>
              </a:buClr>
            </a:pPr>
            <a:r>
              <a:rPr lang="en">
                <a:solidFill>
                  <a:srgbClr val="000000"/>
                </a:solidFill>
              </a:rPr>
              <a:t>Second time: “What do you think? Do these things still happen?” </a:t>
            </a:r>
          </a:p>
          <a:p>
            <a:pPr marL="457200" lvl="0" indent="-228600" rtl="0">
              <a:spcBef>
                <a:spcPts val="0"/>
              </a:spcBef>
              <a:buClr>
                <a:srgbClr val="000000"/>
              </a:buClr>
            </a:pPr>
            <a:r>
              <a:rPr lang="en">
                <a:solidFill>
                  <a:srgbClr val="000000"/>
                </a:solidFill>
              </a:rPr>
              <a:t>Third time: “Would any of the Latinas in the classroom like to share their experiences?”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2"/>
              </a:buClr>
              <a:buSzPct val="45833"/>
              <a:buFont typeface="Arial"/>
              <a:buNone/>
            </a:pPr>
            <a:r>
              <a:rPr lang="en" sz="2400" b="0">
                <a:solidFill>
                  <a:schemeClr val="accent5"/>
                </a:solidFill>
                <a:latin typeface="Source Sans Pro"/>
                <a:ea typeface="Source Sans Pro"/>
                <a:cs typeface="Source Sans Pro"/>
                <a:sym typeface="Source Sans Pro"/>
              </a:rPr>
              <a:t>Patty’s experience with discussing “Class in America” by Gregory Mantsios</a:t>
            </a:r>
          </a:p>
        </p:txBody>
      </p:sp>
      <p:sp>
        <p:nvSpPr>
          <p:cNvPr id="101" name="Shape 101"/>
          <p:cNvSpPr txBox="1">
            <a:spLocks noGrp="1"/>
          </p:cNvSpPr>
          <p:nvPr>
            <p:ph type="body" idx="1"/>
          </p:nvPr>
        </p:nvSpPr>
        <p:spPr>
          <a:xfrm>
            <a:off x="311700" y="1068425"/>
            <a:ext cx="8520600" cy="3416400"/>
          </a:xfrm>
          <a:prstGeom prst="rect">
            <a:avLst/>
          </a:prstGeom>
        </p:spPr>
        <p:txBody>
          <a:bodyPr lIns="91425" tIns="91425" rIns="91425" bIns="91425" anchor="t" anchorCtr="0">
            <a:noAutofit/>
          </a:bodyPr>
          <a:lstStyle/>
          <a:p>
            <a:pPr lvl="0">
              <a:spcBef>
                <a:spcPts val="0"/>
              </a:spcBef>
              <a:buClr>
                <a:schemeClr val="dk2"/>
              </a:buClr>
              <a:buSzPct val="61111"/>
              <a:buFont typeface="Arial"/>
              <a:buNone/>
            </a:pPr>
            <a:endParaRPr>
              <a:solidFill>
                <a:schemeClr val="dk2"/>
              </a:solidFill>
            </a:endParaRPr>
          </a:p>
          <a:p>
            <a:pPr lvl="0">
              <a:spcBef>
                <a:spcPts val="0"/>
              </a:spcBef>
              <a:buClr>
                <a:schemeClr val="dk2"/>
              </a:buClr>
              <a:buSzPct val="61111"/>
              <a:buFont typeface="Arial"/>
              <a:buNone/>
            </a:pPr>
            <a:r>
              <a:rPr lang="en">
                <a:solidFill>
                  <a:schemeClr val="dk2"/>
                </a:solidFill>
              </a:rPr>
              <a:t>Focus of the essay: </a:t>
            </a:r>
            <a:r>
              <a:rPr lang="en">
                <a:solidFill>
                  <a:schemeClr val="accent1"/>
                </a:solidFill>
              </a:rPr>
              <a:t>refers to race, different ethnic groups, and geographic locations and how Americans don’t discuss economic class.</a:t>
            </a:r>
          </a:p>
          <a:p>
            <a:pPr lvl="0">
              <a:spcBef>
                <a:spcPts val="0"/>
              </a:spcBef>
              <a:buClr>
                <a:schemeClr val="dk2"/>
              </a:buClr>
              <a:buSzPct val="61111"/>
              <a:buFont typeface="Arial"/>
              <a:buNone/>
            </a:pPr>
            <a:r>
              <a:rPr lang="en">
                <a:solidFill>
                  <a:schemeClr val="accent1"/>
                </a:solidFill>
              </a:rPr>
              <a:t> In "Class in America" by Gregory Mantsios, the workings of  economical classes in America are discussed. People in America don't talk about class because they refrain from classifying each other through classes.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rtl="0">
              <a:spcBef>
                <a:spcPts val="0"/>
              </a:spcBef>
              <a:buNone/>
            </a:pPr>
            <a:r>
              <a:rPr lang="en">
                <a:solidFill>
                  <a:schemeClr val="accent5"/>
                </a:solidFill>
              </a:rPr>
              <a:t>Quote from Mantsios’ essay</a:t>
            </a:r>
          </a:p>
        </p:txBody>
      </p:sp>
      <p:sp>
        <p:nvSpPr>
          <p:cNvPr id="107" name="Shape 10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solidFill>
                  <a:srgbClr val="000000"/>
                </a:solidFill>
              </a:rPr>
              <a:t>“Regardless of their class standing women and members of minority races are constantly dealing with institutional forces that are holding them down precisely because of their gender, the color of their skin or both” (194).</a:t>
            </a:r>
          </a:p>
          <a:p>
            <a:pPr lvl="0" rtl="0">
              <a:spcBef>
                <a:spcPts val="0"/>
              </a:spcBef>
              <a:buNone/>
            </a:pPr>
            <a:r>
              <a:rPr lang="en" sz="2400">
                <a:solidFill>
                  <a:srgbClr val="000000"/>
                </a:solidFill>
              </a:rPr>
              <a:t>“In other words, being female and being nonwhite are attributes in our society that increase in chances of poverty of lower class standing” (195).</a:t>
            </a: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3475</Words>
  <Application>Microsoft Office PowerPoint</Application>
  <PresentationFormat>On-screen Show (16:9)</PresentationFormat>
  <Paragraphs>252</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Raleway</vt:lpstr>
      <vt:lpstr>Cambria</vt:lpstr>
      <vt:lpstr>Arial</vt:lpstr>
      <vt:lpstr>Source Sans Pro</vt:lpstr>
      <vt:lpstr>Verdana</vt:lpstr>
      <vt:lpstr>Calibri</vt:lpstr>
      <vt:lpstr>plum</vt:lpstr>
      <vt:lpstr>Discussing Race and Gender in Diverse Classrooms: Promoting Equity and Respect</vt:lpstr>
      <vt:lpstr>Las Positas College’s Values Statement</vt:lpstr>
      <vt:lpstr>A note about choosing texts that reflect diversity and address student equity gap</vt:lpstr>
      <vt:lpstr>But how do we discuss these texts in a way that promotes “ethical behavior, tolerance and mutual respect in a diverse community”?</vt:lpstr>
      <vt:lpstr>Challenges of Discussing Race in the Classroom</vt:lpstr>
      <vt:lpstr>Quote from the passage</vt:lpstr>
      <vt:lpstr>Student’s reactions to this and how I’ve handled them</vt:lpstr>
      <vt:lpstr>Patty’s experience with discussing “Class in America” by Gregory Mantsios</vt:lpstr>
      <vt:lpstr>Quote from Mantsios’ essay</vt:lpstr>
      <vt:lpstr>Student’s reactions to this and how I’ve handled them</vt:lpstr>
      <vt:lpstr>Jeremiah Bodnar</vt:lpstr>
      <vt:lpstr>Modern and Contemporary Theory</vt:lpstr>
      <vt:lpstr>Self and Other in Hegel's Phenomenology of Mind (1807, Section B, IV) </vt:lpstr>
      <vt:lpstr>Self and Other in Hegel's Phenomenology of Mind (1807, Section B, IV)</vt:lpstr>
      <vt:lpstr>The Problem of Speaking for Others, Linda Alcoff (1991)</vt:lpstr>
      <vt:lpstr>The basic problem of speaking for others:</vt:lpstr>
      <vt:lpstr>Alcoff says we must avoid these two opposing stances:</vt:lpstr>
      <vt:lpstr>Alcoff says we must avoid these two opposing stances:</vt:lpstr>
      <vt:lpstr>Alcoff’s conclusions: </vt:lpstr>
      <vt:lpstr>Mistakes I have made</vt:lpstr>
      <vt:lpstr>Small groups</vt:lpstr>
      <vt:lpstr>In small groups, share some of your experiences</vt:lpstr>
      <vt:lpstr>Share with the group</vt:lpstr>
      <vt:lpstr>Recommended Ways to Prepare for Difficult Discussions  </vt:lpstr>
      <vt:lpstr>2. Set norms</vt:lpstr>
      <vt:lpstr>2. Set Norms (contd.)</vt:lpstr>
      <vt:lpstr>Norms that Kristi’s transfer-level critical thinking class negotiated for discussing a reading about the Holocaust:</vt:lpstr>
      <vt:lpstr>3. Prepare students by giving an assignment before the discussion </vt:lpstr>
      <vt:lpstr>4. Visualize your reactions to worst-case scenarios</vt:lpstr>
      <vt:lpstr>Humphries’ experience with visualization</vt:lpstr>
      <vt:lpstr>Recommended Ways to Prepare for Difficult Discussions</vt:lpstr>
      <vt:lpstr>Techniques to Help Moderate Discussions</vt:lpstr>
      <vt:lpstr>2. Protective Confronting </vt:lpstr>
      <vt:lpstr>Thoughts on the Instructor Disclosing Their Own Personal Views:</vt:lpstr>
      <vt:lpstr>Reasons That Some Teachers Disclose</vt:lpstr>
      <vt:lpstr>Other ground rules:</vt:lpstr>
      <vt:lpstr>Jeremiah’s Recommendations</vt:lpstr>
      <vt:lpstr>Role-play: Obama’s speech after the verdict on Trayvon Martin in 2013 </vt:lpstr>
      <vt:lpstr>Debrief on the Role-Play</vt:lpstr>
      <vt:lpstr>Do Reflective Journaling: </vt:lpstr>
      <vt:lpstr>Review</vt:lpstr>
      <vt:lpstr>References</vt:lpstr>
      <vt:lpstr>References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Discussing Race and Gender in Diverse Classrooms: Promoting Equity and Respect</dc:title>
  <dc:creator>Kristine Vanderhoof</dc:creator>
  <cp:lastModifiedBy>Kristine Vanderhoof</cp:lastModifiedBy>
  <cp:revision>1</cp:revision>
  <dcterms:modified xsi:type="dcterms:W3CDTF">2016-09-26T21:39:50Z</dcterms:modified>
</cp:coreProperties>
</file>