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69" r:id="rId5"/>
    <p:sldId id="258" r:id="rId6"/>
    <p:sldId id="262" r:id="rId7"/>
    <p:sldId id="263" r:id="rId8"/>
    <p:sldId id="266" r:id="rId9"/>
    <p:sldId id="267" r:id="rId10"/>
    <p:sldId id="264" r:id="rId11"/>
    <p:sldId id="265" r:id="rId12"/>
    <p:sldId id="268" r:id="rId13"/>
    <p:sldId id="270" r:id="rId14"/>
    <p:sldId id="271" r:id="rId15"/>
    <p:sldId id="272" r:id="rId16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91C4"/>
    <a:srgbClr val="66A0CC"/>
    <a:srgbClr val="7AADD3"/>
    <a:srgbClr val="8DB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2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B20A-D626-4895-B77B-ED57FD5FD30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6" y="4529542"/>
            <a:ext cx="779971" cy="365125"/>
          </a:xfrm>
        </p:spPr>
        <p:txBody>
          <a:bodyPr/>
          <a:lstStyle/>
          <a:p>
            <a:fld id="{76868D68-EE6C-4FA2-8695-329BB6BC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3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7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B20A-D626-4895-B77B-ED57FD5FD30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7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8" y="3244141"/>
            <a:ext cx="779971" cy="365125"/>
          </a:xfrm>
        </p:spPr>
        <p:txBody>
          <a:bodyPr/>
          <a:lstStyle/>
          <a:p>
            <a:fld id="{76868D68-EE6C-4FA2-8695-329BB6BC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3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1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7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7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B20A-D626-4895-B77B-ED57FD5FD30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7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8" y="3244141"/>
            <a:ext cx="779971" cy="365125"/>
          </a:xfrm>
        </p:spPr>
        <p:txBody>
          <a:bodyPr/>
          <a:lstStyle/>
          <a:p>
            <a:fld id="{76868D68-EE6C-4FA2-8695-329BB6BC3C5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7901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B20A-D626-4895-B77B-ED57FD5FD30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0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8" y="4983089"/>
            <a:ext cx="779971" cy="365125"/>
          </a:xfrm>
        </p:spPr>
        <p:txBody>
          <a:bodyPr/>
          <a:lstStyle/>
          <a:p>
            <a:fld id="{76868D68-EE6C-4FA2-8695-329BB6BC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42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1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B20A-D626-4895-B77B-ED57FD5FD30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0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8" y="4983089"/>
            <a:ext cx="779971" cy="365125"/>
          </a:xfrm>
        </p:spPr>
        <p:txBody>
          <a:bodyPr/>
          <a:lstStyle/>
          <a:p>
            <a:fld id="{76868D68-EE6C-4FA2-8695-329BB6BC3C5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7553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B20A-D626-4895-B77B-ED57FD5FD30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0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8" y="4983089"/>
            <a:ext cx="779971" cy="365125"/>
          </a:xfrm>
        </p:spPr>
        <p:txBody>
          <a:bodyPr/>
          <a:lstStyle/>
          <a:p>
            <a:fld id="{76868D68-EE6C-4FA2-8695-329BB6BC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10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B20A-D626-4895-B77B-ED57FD5FD30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5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8D68-EE6C-4FA2-8695-329BB6BC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47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1" y="627407"/>
            <a:ext cx="220817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9" y="627407"/>
            <a:ext cx="6288464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B20A-D626-4895-B77B-ED57FD5FD30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5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8D68-EE6C-4FA2-8695-329BB6BC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7" y="2133600"/>
            <a:ext cx="8789313" cy="37776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B20A-D626-4895-B77B-ED57FD5FD30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5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8D68-EE6C-4FA2-8695-329BB6BC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2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7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B20A-D626-4895-B77B-ED57FD5FD30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7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8" y="3244141"/>
            <a:ext cx="779971" cy="365125"/>
          </a:xfrm>
        </p:spPr>
        <p:txBody>
          <a:bodyPr/>
          <a:lstStyle/>
          <a:p>
            <a:fld id="{76868D68-EE6C-4FA2-8695-329BB6BC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0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1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B20A-D626-4895-B77B-ED57FD5FD30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5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8" y="787784"/>
            <a:ext cx="779971" cy="365125"/>
          </a:xfrm>
        </p:spPr>
        <p:txBody>
          <a:bodyPr/>
          <a:lstStyle/>
          <a:p>
            <a:fld id="{76868D68-EE6C-4FA2-8695-329BB6BC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5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0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B20A-D626-4895-B77B-ED57FD5FD30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5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8" y="787784"/>
            <a:ext cx="779971" cy="365125"/>
          </a:xfrm>
        </p:spPr>
        <p:txBody>
          <a:bodyPr/>
          <a:lstStyle/>
          <a:p>
            <a:fld id="{76868D68-EE6C-4FA2-8695-329BB6BC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8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1" y="624110"/>
            <a:ext cx="87856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B20A-D626-4895-B77B-ED57FD5FD30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5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8D68-EE6C-4FA2-8695-329BB6BC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0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B20A-D626-4895-B77B-ED57FD5FD30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5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8D68-EE6C-4FA2-8695-329BB6BC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6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B20A-D626-4895-B77B-ED57FD5FD30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5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8D68-EE6C-4FA2-8695-329BB6BC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0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7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B20A-D626-4895-B77B-ED57FD5FD30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0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8" y="4983089"/>
            <a:ext cx="779971" cy="365125"/>
          </a:xfrm>
        </p:spPr>
        <p:txBody>
          <a:bodyPr/>
          <a:lstStyle/>
          <a:p>
            <a:fld id="{76868D68-EE6C-4FA2-8695-329BB6BC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2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749"/>
            <a:ext cx="2603030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1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7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DB20A-D626-4895-B77B-ED57FD5FD300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8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6868D68-EE6C-4FA2-8695-329BB6BC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2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6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5" indent="-342905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60" indent="-28575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14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20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26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32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37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43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48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tonystakes/1706222510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adaywithdepression.wordpress.com/2013/05/22/ziyas-day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adaywithdepression.wordpress.com/2013/05/22/ziyas-day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aywithdepression.wordpress.com/2013/05/22/ziyas-day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kersfieldcollege.edu/academics/pathways" TargetMode="External"/><Relationship Id="rId2" Type="http://schemas.openxmlformats.org/officeDocument/2006/relationships/hyperlink" Target="https://academics.sierracollege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vc.edu/academics/explor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daywithdepression.wordpress.com/2013/05/22/ziyas-da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</a:schemeClr>
            </a:gs>
            <a:gs pos="53000">
              <a:srgbClr val="C0D7EA"/>
            </a:gs>
            <a:gs pos="100000">
              <a:srgbClr val="4C91C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Flight Paths for Student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Career and Academic Pathways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B9238-C5F2-4AD7-965B-FCD1525F8A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91B8D7"/>
              </a:clrFrom>
              <a:clrTo>
                <a:srgbClr val="91B8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582" t="9115" r="30055" b="11821"/>
          <a:stretch/>
        </p:blipFill>
        <p:spPr>
          <a:xfrm>
            <a:off x="138547" y="5116945"/>
            <a:ext cx="1597891" cy="17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1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02 -0.03727 L 0.06602 -0.03727 C 0.06836 -0.03519 0.07071 -0.03264 0.07318 -0.03079 C 0.075 -0.02963 0.08021 -0.02778 0.08256 -0.02686 C 0.08438 -0.0257 0.08867 -0.02246 0.0905 -0.02176 C 0.09167 -0.0213 0.09284 -0.02107 0.09401 -0.02061 C 0.09714 -0.01922 0.09558 -0.01898 0.09909 -0.01806 C 0.10131 -0.01736 0.10339 -0.01713 0.1056 -0.01667 C 0.12813 -0.00672 0.10612 -0.01621 0.11784 -0.01158 C 0.11888 -0.01111 0.11979 -0.01065 0.12071 -0.01019 C 0.12383 -0.00926 0.13438 -0.00672 0.13516 -0.00648 C 0.14779 -0.00371 0.13737 -0.00672 0.1474 -0.00394 C 0.14883 -0.00348 0.15026 -0.00301 0.15183 -0.00255 L 0.16185 3.33333E-6 L 0.16693 0.00115 C 0.16862 0.00162 0.17032 0.00254 0.17201 0.00254 L 0.22097 0.0037 C 0.22461 0.00416 0.22826 0.00439 0.23177 0.00509 C 0.23256 0.00532 0.23321 0.00648 0.23399 0.00648 L 0.39987 0.0037 L 0.40482 0.00254 C 0.40677 0.00208 0.40873 0.00185 0.41068 0.00115 C 0.42735 -0.00463 0.40417 0.00162 0.42071 -0.00255 C 0.4224 -0.00348 0.42409 -0.0044 0.42578 -0.0051 C 0.42696 -0.00579 0.42813 -0.00579 0.42943 -0.00648 C 0.43282 -0.00811 0.43607 -0.00996 0.43946 -0.01158 C 0.44089 -0.01227 0.44232 -0.01343 0.44375 -0.01412 C 0.44597 -0.01505 0.44818 -0.01551 0.45026 -0.01667 C 0.45222 -0.01783 0.45417 -0.01945 0.45599 -0.02061 C 0.46042 -0.02315 0.46485 -0.025 0.46901 -0.02824 C 0.4724 -0.03079 0.47565 -0.0338 0.47917 -0.03588 C 0.48477 -0.03936 0.48555 -0.03936 0.49063 -0.04352 C 0.49258 -0.04514 0.49453 -0.04676 0.49649 -0.04885 C 0.49818 -0.0507 0.49961 -0.05348 0.50144 -0.0551 C 0.50729 -0.06065 0.50938 -0.05973 0.51524 -0.06412 C 0.51719 -0.06551 0.51901 -0.06783 0.52097 -0.06922 C 0.52526 -0.07246 0.52982 -0.07431 0.53399 -0.07824 C 0.53607 -0.08033 0.53828 -0.08241 0.54037 -0.08473 C 0.54427 -0.08889 0.54792 -0.09375 0.55196 -0.09746 C 0.55287 -0.09838 0.55391 -0.09908 0.55482 -0.1 C 0.55677 -0.10209 0.5586 -0.1044 0.56055 -0.10648 C 0.56302 -0.1088 0.5655 -0.11042 0.56784 -0.11273 C 0.56953 -0.11459 0.5711 -0.11644 0.57292 -0.11806 C 0.57578 -0.12061 0.57878 -0.12246 0.58151 -0.1257 C 0.59115 -0.13704 0.58659 -0.13218 0.59961 -0.14491 C 0.60222 -0.14746 0.60482 -0.15 0.60742 -0.15255 C 0.60938 -0.1544 0.61146 -0.15556 0.61328 -0.15764 C 0.61563 -0.16065 0.61797 -0.16389 0.62045 -0.16667 C 0.62279 -0.16922 0.62539 -0.17061 0.62774 -0.17315 C 0.6569 -0.20301 0.63438 -0.18033 0.65144 -0.2 C 0.65378 -0.20278 0.65638 -0.20463 0.65873 -0.20764 C 0.66107 -0.21065 0.66289 -0.21459 0.66511 -0.21806 C 0.66732 -0.22107 0.66953 -0.22385 0.67162 -0.22686 C 0.67552 -0.23287 0.6793 -0.23889 0.68321 -0.24491 C 0.68464 -0.24723 0.69297 -0.25973 0.69401 -0.26158 C 0.69571 -0.26459 0.69727 -0.2676 0.69909 -0.27061 C 0.70039 -0.27269 0.70196 -0.27477 0.70339 -0.27686 C 0.70469 -0.27894 0.70573 -0.28125 0.70703 -0.28334 C 0.70886 -0.28611 0.71094 -0.2882 0.71276 -0.29098 C 0.71693 -0.29723 0.72019 -0.30533 0.72357 -0.31273 C 0.72474 -0.31528 0.72604 -0.31783 0.72722 -0.32037 C 0.72813 -0.32269 0.72904 -0.32477 0.73008 -0.32686 C 0.73412 -0.33565 0.7336 -0.33449 0.73802 -0.34352 C 0.74037 -0.34861 0.74284 -0.35371 0.74519 -0.35903 C 0.74636 -0.36158 0.74766 -0.36412 0.74883 -0.36667 C 0.74974 -0.36875 0.75078 -0.37084 0.7517 -0.37315 C 0.75287 -0.3757 0.75404 -0.37848 0.75534 -0.38079 C 0.75625 -0.38241 0.75729 -0.38403 0.75821 -0.38588 C 0.75925 -0.3882 0.76003 -0.39098 0.76107 -0.39352 C 0.76381 -0.40047 0.76315 -0.39769 0.76615 -0.40625 C 0.76667 -0.40811 0.76693 -0.40996 0.76758 -0.41158 C 0.76823 -0.4132 0.76914 -0.41482 0.76966 -0.41667 C 0.77032 -0.41829 0.77058 -0.42014 0.77123 -0.42176 C 0.77175 -0.42361 0.77279 -0.425 0.77331 -0.42686 C 0.77461 -0.43102 0.775 -0.43635 0.77696 -0.43959 C 0.7819 -0.44838 0.77709 -0.43912 0.78347 -0.4588 C 0.79076 -0.48172 0.78164 -0.45324 0.7892 -0.47824 C 0.79011 -0.48125 0.79115 -0.48403 0.79206 -0.48704 C 0.80157 -0.51852 0.7892 -0.47824 0.79714 -0.50625 C 0.79818 -0.51019 0.79974 -0.51389 0.80078 -0.51783 C 0.80144 -0.52084 0.80144 -0.52408 0.80222 -0.52686 C 0.803 -0.5301 0.8043 -0.53264 0.80508 -0.53588 C 0.80964 -0.5544 0.80521 -0.54074 0.80873 -0.55371 C 0.81003 -0.55903 0.81198 -0.56366 0.81302 -0.56922 C 0.81341 -0.57176 0.81381 -0.57431 0.81446 -0.57686 C 0.8155 -0.58125 0.8181 -0.58959 0.8181 -0.58959 C 0.81888 -0.59607 0.81953 -0.60139 0.82162 -0.60764 C 0.8224 -0.60973 0.82318 -0.61181 0.82383 -0.61389 C 0.82461 -0.6169 0.82526 -0.61991 0.82591 -0.62292 C 0.82644 -0.62477 0.82696 -0.62639 0.82748 -0.62801 C 0.828 -0.6301 0.82826 -0.63241 0.82891 -0.63449 C 0.82943 -0.63681 0.83021 -0.63889 0.83099 -0.64098 C 0.83256 -0.64491 0.83607 -0.65255 0.83607 -0.65255 C 0.83672 -0.65625 0.83698 -0.65787 0.83828 -0.66135 C 0.83881 -0.6632 0.83972 -0.66482 0.84037 -0.66667 C 0.84141 -0.66898 0.84323 -0.67431 0.84323 -0.67431 C 0.84349 -0.67547 0.84362 -0.67686 0.84401 -0.67801 C 0.84479 -0.68102 0.84519 -0.68148 0.84623 -0.68311 L 0.84623 -0.68311 " pathEditMode="relative" ptsTypes="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995E6B-EE31-47A8-92BD-E21CEE1FF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103" y="64552"/>
            <a:ext cx="2948813" cy="53923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121353-2B7D-4A8E-A7C2-47AEFF716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533" y="583578"/>
            <a:ext cx="2626061" cy="54831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CBECC8-FCF7-4B5E-88E6-7D7AA4F44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299" y="1098431"/>
            <a:ext cx="2519886" cy="53022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355237-51C6-4429-A720-A953D0385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156" y="1794008"/>
            <a:ext cx="2314575" cy="48648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505366-FF7A-4DDD-A470-CC38C81B1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6796" y="3429000"/>
            <a:ext cx="2346722" cy="33968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D05CDE-9206-40CE-BF88-67530237A179}"/>
              </a:ext>
            </a:extLst>
          </p:cNvPr>
          <p:cNvSpPr txBox="1"/>
          <p:nvPr/>
        </p:nvSpPr>
        <p:spPr>
          <a:xfrm>
            <a:off x="5353996" y="99542"/>
            <a:ext cx="26260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Degrees–AA, AS, AA-T, AS-T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7F260A-DDBA-4639-BE7D-9602E591EF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604440" y="2576761"/>
            <a:ext cx="1496750" cy="1496750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988D97F-3809-40D7-8F06-561B3C170E04}"/>
              </a:ext>
            </a:extLst>
          </p:cNvPr>
          <p:cNvSpPr/>
          <p:nvPr/>
        </p:nvSpPr>
        <p:spPr>
          <a:xfrm>
            <a:off x="8757138" y="158186"/>
            <a:ext cx="3525716" cy="1784914"/>
          </a:xfrm>
          <a:prstGeom prst="cloudCallout">
            <a:avLst>
              <a:gd name="adj1" fmla="val 22277"/>
              <a:gd name="adj2" fmla="val 7687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That’s a lot of degrees…what’s an AA-T, and AS-T. How are they different from an AA or AS? </a:t>
            </a:r>
          </a:p>
        </p:txBody>
      </p:sp>
    </p:spTree>
    <p:extLst>
      <p:ext uri="{BB962C8B-B14F-4D97-AF65-F5344CB8AC3E}">
        <p14:creationId xmlns:p14="http://schemas.microsoft.com/office/powerpoint/2010/main" val="296178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A6704D-11AC-4124-A5AF-45BC0B812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05" y="73022"/>
            <a:ext cx="2838548" cy="47552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88E2CF-7CAA-4D88-B7B3-EF21EDEBF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889" y="433420"/>
            <a:ext cx="2969530" cy="52244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51966D-7390-4B80-A9F9-31D588DBC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827" y="1115117"/>
            <a:ext cx="3116634" cy="50895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F3DA8C-3809-4440-80A2-BBC2A92F9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069" y="1639995"/>
            <a:ext cx="2805962" cy="48974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C73F4B-0E8B-49B1-AC8C-2D113E09A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2016" y="3429000"/>
            <a:ext cx="2556710" cy="3429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486931-3EB1-49D2-BAA7-ECFD9F7D6380}"/>
              </a:ext>
            </a:extLst>
          </p:cNvPr>
          <p:cNvSpPr txBox="1"/>
          <p:nvPr/>
        </p:nvSpPr>
        <p:spPr>
          <a:xfrm>
            <a:off x="5394654" y="73022"/>
            <a:ext cx="26260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Certificates—CA, CP, CL, §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33EA0A-6BFE-498C-A8B9-58523A6D38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604440" y="2576761"/>
            <a:ext cx="1496750" cy="149675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901F6831-168F-4498-B1BD-965375062014}"/>
              </a:ext>
            </a:extLst>
          </p:cNvPr>
          <p:cNvSpPr/>
          <p:nvPr/>
        </p:nvSpPr>
        <p:spPr>
          <a:xfrm>
            <a:off x="9295228" y="616009"/>
            <a:ext cx="2805962" cy="1406845"/>
          </a:xfrm>
          <a:prstGeom prst="cloudCallout">
            <a:avLst>
              <a:gd name="adj1" fmla="val 22277"/>
              <a:gd name="adj2" fmla="val 7687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More???? How are these different from degrees? 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1D28ABE-FED6-426C-BC23-453E52536938}"/>
              </a:ext>
            </a:extLst>
          </p:cNvPr>
          <p:cNvSpPr/>
          <p:nvPr/>
        </p:nvSpPr>
        <p:spPr>
          <a:xfrm>
            <a:off x="9926515" y="723130"/>
            <a:ext cx="2174675" cy="1496750"/>
          </a:xfrm>
          <a:prstGeom prst="cloudCallout">
            <a:avLst>
              <a:gd name="adj1" fmla="val 8683"/>
              <a:gd name="adj2" fmla="val 6802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Wonder what kind of job I can get with any of these?</a:t>
            </a:r>
          </a:p>
        </p:txBody>
      </p:sp>
    </p:spTree>
    <p:extLst>
      <p:ext uri="{BB962C8B-B14F-4D97-AF65-F5344CB8AC3E}">
        <p14:creationId xmlns:p14="http://schemas.microsoft.com/office/powerpoint/2010/main" val="404419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1E37-96CA-46B3-9F44-678800656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43" y="138483"/>
            <a:ext cx="8607797" cy="752839"/>
          </a:xfrm>
        </p:spPr>
        <p:txBody>
          <a:bodyPr/>
          <a:lstStyle/>
          <a:p>
            <a:r>
              <a:rPr lang="en-US" dirty="0"/>
              <a:t>Programs (Catalog)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D8334-54B6-42C6-8477-0A45D54DD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27" y="968879"/>
            <a:ext cx="4016960" cy="51714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BD6FB3-1546-4AEA-ADC5-51EA7092F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522" y="1424866"/>
            <a:ext cx="4016960" cy="5139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97F274-7235-4754-8A61-ACA06E184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778" y="5303825"/>
            <a:ext cx="4087534" cy="1410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556A2F-B082-4924-B1AC-1A2C64BFDC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279124" y="1776661"/>
            <a:ext cx="1496750" cy="1496750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3BDD5080-E277-413F-BFC4-14F7C0220A6C}"/>
              </a:ext>
            </a:extLst>
          </p:cNvPr>
          <p:cNvSpPr/>
          <p:nvPr/>
        </p:nvSpPr>
        <p:spPr>
          <a:xfrm>
            <a:off x="7357146" y="202222"/>
            <a:ext cx="4565224" cy="1496749"/>
          </a:xfrm>
          <a:prstGeom prst="cloudCallout">
            <a:avLst>
              <a:gd name="adj1" fmla="val 22107"/>
              <a:gd name="adj2" fmla="val 604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isn’t much clearer…and I still don’t see anything about careers</a:t>
            </a:r>
          </a:p>
        </p:txBody>
      </p:sp>
    </p:spTree>
    <p:extLst>
      <p:ext uri="{BB962C8B-B14F-4D97-AF65-F5344CB8AC3E}">
        <p14:creationId xmlns:p14="http://schemas.microsoft.com/office/powerpoint/2010/main" val="308723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762" y="982133"/>
            <a:ext cx="9023836" cy="646252"/>
          </a:xfrm>
        </p:spPr>
        <p:txBody>
          <a:bodyPr>
            <a:normAutofit/>
          </a:bodyPr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0049"/>
            <a:ext cx="9601196" cy="36575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Form cross functional teams: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Classified professionals, instructional faculty, counseling faculty, administrators.</a:t>
            </a:r>
          </a:p>
          <a:p>
            <a:pPr>
              <a:lnSpc>
                <a:spcPct val="120000"/>
              </a:lnSpc>
            </a:pPr>
            <a:r>
              <a:rPr lang="en-US" dirty="0"/>
              <a:t>Assign a note taker to capture the discussion.</a:t>
            </a:r>
          </a:p>
          <a:p>
            <a:pPr>
              <a:lnSpc>
                <a:spcPct val="120000"/>
              </a:lnSpc>
            </a:pPr>
            <a:r>
              <a:rPr lang="en-US" dirty="0"/>
              <a:t>Assign a presenter to share out your career pathways for Gallery Walk.</a:t>
            </a:r>
          </a:p>
          <a:p>
            <a:pPr>
              <a:lnSpc>
                <a:spcPct val="120000"/>
              </a:lnSpc>
            </a:pPr>
            <a:r>
              <a:rPr lang="en-US" dirty="0"/>
              <a:t>Begin clustering LPC degrees &amp; disciplines into career pathways that make sense to your group.</a:t>
            </a:r>
          </a:p>
        </p:txBody>
      </p:sp>
    </p:spTree>
    <p:extLst>
      <p:ext uri="{BB962C8B-B14F-4D97-AF65-F5344CB8AC3E}">
        <p14:creationId xmlns:p14="http://schemas.microsoft.com/office/powerpoint/2010/main" val="426061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Rationale used for clustering the disciplines &amp; degrees into career pathways?</a:t>
            </a:r>
          </a:p>
          <a:p>
            <a:r>
              <a:rPr lang="en-US" dirty="0"/>
              <a:t>Number &amp; name of career pathways? </a:t>
            </a:r>
          </a:p>
          <a:p>
            <a:r>
              <a:rPr lang="en-US" dirty="0"/>
              <a:t>What about disciplines that could be in two or more career pathways?</a:t>
            </a:r>
          </a:p>
          <a:p>
            <a:r>
              <a:rPr lang="en-US" dirty="0"/>
              <a:t>What about disciplines that haven’t identified career pathways?</a:t>
            </a:r>
          </a:p>
          <a:p>
            <a:r>
              <a:rPr lang="en-US" dirty="0"/>
              <a:t>What about undecided students?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9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Career Pathways</a:t>
            </a:r>
            <a:br>
              <a:rPr lang="en-US" dirty="0"/>
            </a:br>
            <a:r>
              <a:rPr lang="en-US" dirty="0"/>
              <a:t>Sierra College &amp; Bakersfield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133600"/>
            <a:ext cx="9893301" cy="3777622"/>
          </a:xfrm>
        </p:spPr>
        <p:txBody>
          <a:bodyPr/>
          <a:lstStyle/>
          <a:p>
            <a:endParaRPr lang="en-US" sz="24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https://academics.sierracollege.edu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https://www.bakersfieldcollege.edu/academics/pathways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https://www.dvc.edu/academics/explore.html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2" y="2592286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0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Guided Pathways Help Students Reach Their Educational Goals By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362" y="2730674"/>
            <a:ext cx="8887437" cy="266804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Creating structured program maps that lead to a career </a:t>
            </a:r>
          </a:p>
          <a:p>
            <a:pPr lvl="1"/>
            <a:r>
              <a:rPr lang="en-US" dirty="0"/>
              <a:t> Help student choose and enter their pathway</a:t>
            </a:r>
          </a:p>
          <a:p>
            <a:pPr lvl="1"/>
            <a:r>
              <a:rPr lang="en-US" dirty="0"/>
              <a:t>Help students stay on their path</a:t>
            </a:r>
          </a:p>
          <a:p>
            <a:pPr lvl="1"/>
            <a:r>
              <a:rPr lang="en-US" dirty="0"/>
              <a:t>Ensure their learning</a:t>
            </a:r>
          </a:p>
        </p:txBody>
      </p:sp>
    </p:spTree>
    <p:extLst>
      <p:ext uri="{BB962C8B-B14F-4D97-AF65-F5344CB8AC3E}">
        <p14:creationId xmlns:p14="http://schemas.microsoft.com/office/powerpoint/2010/main" val="91023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545" y="632499"/>
            <a:ext cx="8785599" cy="1280890"/>
          </a:xfrm>
        </p:spPr>
        <p:txBody>
          <a:bodyPr>
            <a:normAutofit/>
          </a:bodyPr>
          <a:lstStyle/>
          <a:p>
            <a:r>
              <a:rPr lang="en-US" dirty="0"/>
              <a:t>Students Knew They Should Choose A Major But They Did NOT Know: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find information about program options</a:t>
            </a:r>
          </a:p>
          <a:p>
            <a:r>
              <a:rPr lang="en-US" dirty="0"/>
              <a:t>How career interests related to majors</a:t>
            </a:r>
          </a:p>
          <a:p>
            <a:r>
              <a:rPr lang="en-US" dirty="0"/>
              <a:t>Degree and transfer requirements</a:t>
            </a:r>
          </a:p>
          <a:p>
            <a:r>
              <a:rPr lang="en-US" dirty="0"/>
              <a:t>Job opportunities in their field within their community </a:t>
            </a:r>
          </a:p>
        </p:txBody>
      </p:sp>
    </p:spTree>
    <p:extLst>
      <p:ext uri="{BB962C8B-B14F-4D97-AF65-F5344CB8AC3E}">
        <p14:creationId xmlns:p14="http://schemas.microsoft.com/office/powerpoint/2010/main" val="404258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 Specifically Wanted To Know: </a:t>
            </a:r>
            <a:br>
              <a:rPr lang="en-US" dirty="0"/>
            </a:br>
            <a:r>
              <a:rPr lang="en-US" sz="1200" dirty="0"/>
              <a:t>-Community College Research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are my career options?</a:t>
            </a:r>
          </a:p>
          <a:p>
            <a:r>
              <a:rPr lang="en-US" dirty="0"/>
              <a:t>What are the educational pathways to these careers?</a:t>
            </a:r>
          </a:p>
          <a:p>
            <a:r>
              <a:rPr lang="en-US" dirty="0"/>
              <a:t>What will I need to take?  </a:t>
            </a:r>
          </a:p>
          <a:p>
            <a:r>
              <a:rPr lang="en-US" dirty="0"/>
              <a:t>And will the courses transfer to a 4 year university?</a:t>
            </a:r>
          </a:p>
          <a:p>
            <a:r>
              <a:rPr lang="en-US" dirty="0"/>
              <a:t>How long will it take?  </a:t>
            </a:r>
          </a:p>
          <a:p>
            <a:r>
              <a:rPr lang="en-US" dirty="0"/>
              <a:t>And how much will it cost?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7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284" y="624110"/>
            <a:ext cx="8789314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Report They Want To Receive </a:t>
            </a:r>
            <a:br>
              <a:rPr lang="en-US" dirty="0"/>
            </a:br>
            <a:r>
              <a:rPr lang="en-US" dirty="0"/>
              <a:t>Career Information: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Online and more thorough </a:t>
            </a:r>
            <a:r>
              <a:rPr lang="en-US" dirty="0"/>
              <a:t>career information </a:t>
            </a:r>
          </a:p>
          <a:p>
            <a:r>
              <a:rPr lang="en-US" b="1" dirty="0">
                <a:solidFill>
                  <a:srgbClr val="00B0F0"/>
                </a:solidFill>
              </a:rPr>
              <a:t>Earlier &amp; more interactive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career information </a:t>
            </a:r>
            <a:r>
              <a:rPr lang="en-US" dirty="0"/>
              <a:t>in their college experience</a:t>
            </a:r>
          </a:p>
          <a:p>
            <a:r>
              <a:rPr lang="en-US" b="1" dirty="0">
                <a:solidFill>
                  <a:srgbClr val="00B0F0"/>
                </a:solidFill>
              </a:rPr>
              <a:t>Link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between </a:t>
            </a:r>
            <a:r>
              <a:rPr lang="en-US" dirty="0">
                <a:solidFill>
                  <a:srgbClr val="00B0F0"/>
                </a:solidFill>
              </a:rPr>
              <a:t>programs</a:t>
            </a:r>
            <a:r>
              <a:rPr lang="en-US" dirty="0"/>
              <a:t> of study and </a:t>
            </a:r>
            <a:r>
              <a:rPr lang="en-US" dirty="0">
                <a:solidFill>
                  <a:srgbClr val="00B0F0"/>
                </a:solidFill>
              </a:rPr>
              <a:t>career 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0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Essential Components Of Guided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Informed Choice</a:t>
            </a:r>
            <a:r>
              <a:rPr lang="en-US" dirty="0"/>
              <a:t>: Choices becomes more informed, deliberate and simpler</a:t>
            </a:r>
          </a:p>
          <a:p>
            <a:pPr lvl="1"/>
            <a:r>
              <a:rPr lang="en-US" dirty="0"/>
              <a:t>Clustering programs into broad “Career &amp; Academic Pathways” (flight paths) makes decisions simpler for students.  </a:t>
            </a:r>
          </a:p>
          <a:p>
            <a:pPr lvl="1"/>
            <a:r>
              <a:rPr lang="en-US" dirty="0"/>
              <a:t>Students match their skills &amp; interests to broad academic paths that lead to careers, e.g., 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year student choose Business Career Pathway; </a:t>
            </a:r>
          </a:p>
          <a:p>
            <a:pPr lvl="2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year choose specific major- Accounting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2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Essential Components of Guided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Whole Programs of Study are Mapped</a:t>
            </a:r>
            <a:r>
              <a:rPr lang="en-US" dirty="0"/>
              <a:t>: Students choose coherent programs of study, NOT random, individual courses.</a:t>
            </a:r>
          </a:p>
          <a:p>
            <a:pPr lvl="1"/>
            <a:r>
              <a:rPr lang="en-US" dirty="0"/>
              <a:t>Students make the “big choice” of academic majors or programs and the courses sequences are laid out for them.</a:t>
            </a:r>
          </a:p>
          <a:p>
            <a:pPr lvl="1"/>
            <a:r>
              <a:rPr lang="en-US" dirty="0"/>
              <a:t>A clear path to on-time completion is prepared for them semester by semester all the way to graduation.</a:t>
            </a:r>
          </a:p>
        </p:txBody>
      </p:sp>
    </p:spTree>
    <p:extLst>
      <p:ext uri="{BB962C8B-B14F-4D97-AF65-F5344CB8AC3E}">
        <p14:creationId xmlns:p14="http://schemas.microsoft.com/office/powerpoint/2010/main" val="139306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A324AE-50C8-4A35-80AA-691230774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Our Students Current See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51571-D113-42FD-B6DA-F37896662C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our Website</a:t>
            </a:r>
          </a:p>
          <a:p>
            <a:r>
              <a:rPr lang="en-US" dirty="0"/>
              <a:t>In our Catalog</a:t>
            </a:r>
          </a:p>
        </p:txBody>
      </p:sp>
    </p:spTree>
    <p:extLst>
      <p:ext uri="{BB962C8B-B14F-4D97-AF65-F5344CB8AC3E}">
        <p14:creationId xmlns:p14="http://schemas.microsoft.com/office/powerpoint/2010/main" val="383109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83E4D-C23F-4D2D-9113-0921C7601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Academics (website)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6ED843-2880-4D29-9EE0-40E7C3DA0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894" y="1414025"/>
            <a:ext cx="6678975" cy="52826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53274DF-931C-4787-84F9-528327109281}"/>
              </a:ext>
            </a:extLst>
          </p:cNvPr>
          <p:cNvSpPr/>
          <p:nvPr/>
        </p:nvSpPr>
        <p:spPr>
          <a:xfrm>
            <a:off x="5829300" y="4317023"/>
            <a:ext cx="967154" cy="509954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349AB2-7DB7-47F2-AA57-0D7F14EF6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84699" y="3808973"/>
            <a:ext cx="2288055" cy="2288055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1D103CA9-D9DF-4FC4-B142-DD5D3B9AABFB}"/>
              </a:ext>
            </a:extLst>
          </p:cNvPr>
          <p:cNvSpPr/>
          <p:nvPr/>
        </p:nvSpPr>
        <p:spPr>
          <a:xfrm>
            <a:off x="8128549" y="2208772"/>
            <a:ext cx="2288055" cy="1600200"/>
          </a:xfrm>
          <a:prstGeom prst="cloudCallout">
            <a:avLst>
              <a:gd name="adj1" fmla="val 23023"/>
              <a:gd name="adj2" fmla="val 6579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Where do I go from here?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41C3D67F-5BF6-400C-BE57-4D4587FEB0BA}"/>
              </a:ext>
            </a:extLst>
          </p:cNvPr>
          <p:cNvSpPr/>
          <p:nvPr/>
        </p:nvSpPr>
        <p:spPr>
          <a:xfrm>
            <a:off x="10029780" y="2149165"/>
            <a:ext cx="2288055" cy="1600200"/>
          </a:xfrm>
          <a:prstGeom prst="cloudCallout">
            <a:avLst>
              <a:gd name="adj1" fmla="val -9975"/>
              <a:gd name="adj2" fmla="val 647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How about this link? </a:t>
            </a: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12FAB064-788D-498E-8353-A9DCD55AB30F}"/>
              </a:ext>
            </a:extLst>
          </p:cNvPr>
          <p:cNvSpPr/>
          <p:nvPr/>
        </p:nvSpPr>
        <p:spPr>
          <a:xfrm>
            <a:off x="8128549" y="304799"/>
            <a:ext cx="2820557" cy="1600200"/>
          </a:xfrm>
          <a:prstGeom prst="cloudCallout">
            <a:avLst>
              <a:gd name="adj1" fmla="val 45755"/>
              <a:gd name="adj2" fmla="val 15701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Maybe I’ll see what programs LPC has</a:t>
            </a:r>
          </a:p>
        </p:txBody>
      </p:sp>
    </p:spTree>
    <p:extLst>
      <p:ext uri="{BB962C8B-B14F-4D97-AF65-F5344CB8AC3E}">
        <p14:creationId xmlns:p14="http://schemas.microsoft.com/office/powerpoint/2010/main" val="53250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GP Flex 1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 Flex 1" id="{F8BE8E50-A894-4A61-B5EF-F2740653ED1C}" vid="{A7B28493-9F47-4B23-966A-135D1257E2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GP Flex 1</Template>
  <TotalTime>498</TotalTime>
  <Words>550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GP Flex 1</vt:lpstr>
      <vt:lpstr>Flight Paths for Student</vt:lpstr>
      <vt:lpstr>Guided Pathways Help Students Reach Their Educational Goals By </vt:lpstr>
      <vt:lpstr>Students Knew They Should Choose A Major But They Did NOT Know: </vt:lpstr>
      <vt:lpstr>Students Specifically Wanted To Know:  -Community College Research Center</vt:lpstr>
      <vt:lpstr>Student Report They Want To Receive  Career Information: </vt:lpstr>
      <vt:lpstr>Essential Components Of Guided Pathways</vt:lpstr>
      <vt:lpstr>Essential Components of Guided Pathways</vt:lpstr>
      <vt:lpstr>What Our Students Current See</vt:lpstr>
      <vt:lpstr>Academics (website)</vt:lpstr>
      <vt:lpstr>PowerPoint Presentation</vt:lpstr>
      <vt:lpstr>PowerPoint Presentation</vt:lpstr>
      <vt:lpstr>Programs (Catalog)</vt:lpstr>
      <vt:lpstr>Instructions</vt:lpstr>
      <vt:lpstr>Discussion Questions</vt:lpstr>
      <vt:lpstr>Examples of Career Pathways Sierra College &amp; Bakersfield</vt:lpstr>
    </vt:vector>
  </TitlesOfParts>
  <Company>Las Positas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Angella VenJohn</dc:creator>
  <cp:lastModifiedBy>LaVaughn Hart</cp:lastModifiedBy>
  <cp:revision>28</cp:revision>
  <dcterms:created xsi:type="dcterms:W3CDTF">2019-10-14T20:58:51Z</dcterms:created>
  <dcterms:modified xsi:type="dcterms:W3CDTF">2019-10-21T23:35:30Z</dcterms:modified>
</cp:coreProperties>
</file>