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9"/>
  </p:notesMasterIdLst>
  <p:handoutMasterIdLst>
    <p:handoutMasterId r:id="rId10"/>
  </p:handoutMasterIdLst>
  <p:sldIdLst>
    <p:sldId id="521" r:id="rId2"/>
    <p:sldId id="522" r:id="rId3"/>
    <p:sldId id="523" r:id="rId4"/>
    <p:sldId id="401" r:id="rId5"/>
    <p:sldId id="524" r:id="rId6"/>
    <p:sldId id="525" r:id="rId7"/>
    <p:sldId id="52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ABE6"/>
    <a:srgbClr val="3D63A1"/>
    <a:srgbClr val="BCD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06" autoAdjust="0"/>
    <p:restoredTop sz="74051" autoAdjust="0"/>
  </p:normalViewPr>
  <p:slideViewPr>
    <p:cSldViewPr>
      <p:cViewPr varScale="1">
        <p:scale>
          <a:sx n="69" d="100"/>
          <a:sy n="69" d="100"/>
        </p:scale>
        <p:origin x="102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19208"/>
    </p:cViewPr>
  </p:sorterViewPr>
  <p:notesViewPr>
    <p:cSldViewPr snapToGrid="0" snapToObjects="1">
      <p:cViewPr varScale="1">
        <p:scale>
          <a:sx n="79" d="100"/>
          <a:sy n="79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Distance Teaching and Learning Conference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August 8,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2012 </a:t>
            </a:r>
            <a:r>
              <a:rPr lang="en-US" dirty="0" err="1"/>
              <a:t>Dr</a:t>
            </a:r>
            <a:r>
              <a:rPr lang="en-US" dirty="0"/>
              <a:t> Brian Beatty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Presentation </a:t>
            </a:r>
            <a:r>
              <a:rPr lang="en-US"/>
              <a:t>Notes – Page </a:t>
            </a:r>
            <a:fld id="{E1F758E7-1EBF-A745-99A2-4FF530085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03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B7A29-D890-B045-8494-C5E477278FA8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0860F-6297-F449-9B90-4E4D1CBC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7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6BFECD78-3C8E-49F2-8FAB-59489D168AB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6185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4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6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57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58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61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99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8111E18A-8E95-428B-A07C-85DE4FCA3B05}"/>
              </a:ext>
            </a:extLst>
          </p:cNvPr>
          <p:cNvSpPr/>
          <p:nvPr userDrawn="1"/>
        </p:nvSpPr>
        <p:spPr>
          <a:xfrm>
            <a:off x="228600" y="229673"/>
            <a:ext cx="8686800" cy="6629400"/>
          </a:xfrm>
          <a:prstGeom prst="round2SameRect">
            <a:avLst>
              <a:gd name="adj1" fmla="val 379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13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70C320ED-4708-4AF6-B647-D85EB9694F0E}"/>
              </a:ext>
            </a:extLst>
          </p:cNvPr>
          <p:cNvSpPr/>
          <p:nvPr userDrawn="1"/>
        </p:nvSpPr>
        <p:spPr>
          <a:xfrm>
            <a:off x="228600" y="229673"/>
            <a:ext cx="8686800" cy="6629400"/>
          </a:xfrm>
          <a:prstGeom prst="round2SameRect">
            <a:avLst>
              <a:gd name="adj1" fmla="val 379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19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 userDrawn="1"/>
        </p:nvSpPr>
        <p:spPr>
          <a:xfrm>
            <a:off x="228600" y="229673"/>
            <a:ext cx="8686800" cy="6629400"/>
          </a:xfrm>
          <a:prstGeom prst="round2SameRect">
            <a:avLst>
              <a:gd name="adj1" fmla="val 379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73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6B7376"/>
                </a:solidFill>
              </a:defRPr>
            </a:lvl1pPr>
            <a:lvl2pPr>
              <a:defRPr sz="2000">
                <a:solidFill>
                  <a:srgbClr val="6B7376"/>
                </a:solidFill>
              </a:defRPr>
            </a:lvl2pPr>
            <a:lvl3pPr>
              <a:defRPr sz="1800">
                <a:solidFill>
                  <a:srgbClr val="6B7376"/>
                </a:solidFill>
              </a:defRPr>
            </a:lvl3pPr>
            <a:lvl4pPr>
              <a:defRPr sz="1600">
                <a:solidFill>
                  <a:srgbClr val="6B7376"/>
                </a:solidFill>
              </a:defRPr>
            </a:lvl4pPr>
            <a:lvl5pPr>
              <a:defRPr sz="1600">
                <a:solidFill>
                  <a:srgbClr val="6B737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73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6B7376"/>
                </a:solidFill>
              </a:defRPr>
            </a:lvl1pPr>
            <a:lvl2pPr>
              <a:defRPr sz="2000">
                <a:solidFill>
                  <a:srgbClr val="6B7376"/>
                </a:solidFill>
              </a:defRPr>
            </a:lvl2pPr>
            <a:lvl3pPr>
              <a:defRPr sz="1800">
                <a:solidFill>
                  <a:srgbClr val="6B7376"/>
                </a:solidFill>
              </a:defRPr>
            </a:lvl3pPr>
            <a:lvl4pPr>
              <a:defRPr sz="1600">
                <a:solidFill>
                  <a:srgbClr val="6B7376"/>
                </a:solidFill>
              </a:defRPr>
            </a:lvl4pPr>
            <a:lvl5pPr>
              <a:defRPr sz="1600">
                <a:solidFill>
                  <a:srgbClr val="6B737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79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>
            <a:off x="228600" y="229673"/>
            <a:ext cx="8686800" cy="6629400"/>
          </a:xfrm>
          <a:prstGeom prst="round2SameRect">
            <a:avLst>
              <a:gd name="adj1" fmla="val 379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3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6BFECD78-3C8E-49F2-8FAB-59489D168AB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65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 userDrawn="1"/>
        </p:nvSpPr>
        <p:spPr>
          <a:xfrm>
            <a:off x="228600" y="229673"/>
            <a:ext cx="8686800" cy="6629400"/>
          </a:xfrm>
          <a:prstGeom prst="round2SameRect">
            <a:avLst>
              <a:gd name="adj1" fmla="val 379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114800"/>
          </a:xfrm>
        </p:spPr>
        <p:txBody>
          <a:bodyPr vert="eaVert"/>
          <a:lstStyle>
            <a:lvl1pPr>
              <a:defRPr>
                <a:solidFill>
                  <a:srgbClr val="6B7376"/>
                </a:solidFill>
              </a:defRPr>
            </a:lvl1pPr>
            <a:lvl2pPr>
              <a:defRPr>
                <a:solidFill>
                  <a:srgbClr val="6B7376"/>
                </a:solidFill>
              </a:defRPr>
            </a:lvl2pPr>
            <a:lvl3pPr>
              <a:defRPr>
                <a:solidFill>
                  <a:srgbClr val="6B7376"/>
                </a:solidFill>
              </a:defRPr>
            </a:lvl3pPr>
            <a:lvl4pPr>
              <a:defRPr>
                <a:solidFill>
                  <a:srgbClr val="6B7376"/>
                </a:solidFill>
              </a:defRPr>
            </a:lvl4pPr>
            <a:lvl5pPr>
              <a:defRPr>
                <a:solidFill>
                  <a:srgbClr val="6B737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7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1954C3F7-82E1-473A-A305-EC6813838D4E}"/>
              </a:ext>
            </a:extLst>
          </p:cNvPr>
          <p:cNvSpPr/>
          <p:nvPr userDrawn="1"/>
        </p:nvSpPr>
        <p:spPr>
          <a:xfrm rot="16200000">
            <a:off x="3238500" y="-1714500"/>
            <a:ext cx="2895600" cy="8915400"/>
          </a:xfrm>
          <a:prstGeom prst="round2SameRect">
            <a:avLst>
              <a:gd name="adj1" fmla="val 9374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BC67D820-CA27-4400-A5DA-27C6147F128C}"/>
              </a:ext>
            </a:extLst>
          </p:cNvPr>
          <p:cNvSpPr/>
          <p:nvPr userDrawn="1"/>
        </p:nvSpPr>
        <p:spPr>
          <a:xfrm>
            <a:off x="228600" y="5638800"/>
            <a:ext cx="8686800" cy="1220272"/>
          </a:xfrm>
          <a:prstGeom prst="round2SameRect">
            <a:avLst>
              <a:gd name="adj1" fmla="val 23795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99463F70-2E94-469A-910B-43B2BC81BA5B}"/>
              </a:ext>
            </a:extLst>
          </p:cNvPr>
          <p:cNvSpPr/>
          <p:nvPr userDrawn="1"/>
        </p:nvSpPr>
        <p:spPr>
          <a:xfrm>
            <a:off x="228600" y="229673"/>
            <a:ext cx="8686800" cy="6629400"/>
          </a:xfrm>
          <a:prstGeom prst="round2SameRect">
            <a:avLst>
              <a:gd name="adj1" fmla="val 379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0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2D11CB86-028E-4AA7-A51E-77C362A6C8EE}"/>
              </a:ext>
            </a:extLst>
          </p:cNvPr>
          <p:cNvSpPr/>
          <p:nvPr userDrawn="1"/>
        </p:nvSpPr>
        <p:spPr>
          <a:xfrm>
            <a:off x="228600" y="229673"/>
            <a:ext cx="8686800" cy="6629400"/>
          </a:xfrm>
          <a:prstGeom prst="round2SameRect">
            <a:avLst>
              <a:gd name="adj1" fmla="val 379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7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B741AEC8-18E0-4204-90B1-94D1168877AB}"/>
              </a:ext>
            </a:extLst>
          </p:cNvPr>
          <p:cNvSpPr/>
          <p:nvPr userDrawn="1"/>
        </p:nvSpPr>
        <p:spPr>
          <a:xfrm>
            <a:off x="228600" y="229673"/>
            <a:ext cx="8686800" cy="6629400"/>
          </a:xfrm>
          <a:prstGeom prst="round2SameRect">
            <a:avLst>
              <a:gd name="adj1" fmla="val 379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5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8286524D-A75A-4D73-B2FE-31084342FE60}"/>
              </a:ext>
            </a:extLst>
          </p:cNvPr>
          <p:cNvSpPr/>
          <p:nvPr userDrawn="1"/>
        </p:nvSpPr>
        <p:spPr>
          <a:xfrm>
            <a:off x="228600" y="229673"/>
            <a:ext cx="8686800" cy="6629400"/>
          </a:xfrm>
          <a:prstGeom prst="round2SameRect">
            <a:avLst>
              <a:gd name="adj1" fmla="val 379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9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8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ound Same Side Corner Rectangle 10">
            <a:extLst>
              <a:ext uri="{FF2B5EF4-FFF2-40B4-BE49-F238E27FC236}">
                <a16:creationId xmlns:a16="http://schemas.microsoft.com/office/drawing/2014/main" id="{7B25DB0E-52A4-4BC4-B7ED-9CC6ED50BC97}"/>
              </a:ext>
            </a:extLst>
          </p:cNvPr>
          <p:cNvSpPr/>
          <p:nvPr userDrawn="1"/>
        </p:nvSpPr>
        <p:spPr>
          <a:xfrm>
            <a:off x="228600" y="229673"/>
            <a:ext cx="8686800" cy="6629400"/>
          </a:xfrm>
          <a:prstGeom prst="round2SameRect">
            <a:avLst>
              <a:gd name="adj1" fmla="val 379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8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FECD78-3C8E-49F2-8FAB-59489D168ABB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6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  <p:sldLayoutId id="2147483653" r:id="rId18"/>
    <p:sldLayoutId id="2147483654" r:id="rId19"/>
    <p:sldLayoutId id="2147483658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269AF2-CA52-4989-968B-346AEA74D44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00200" y="381002"/>
            <a:ext cx="6947127" cy="19473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latin typeface="+mn-lt"/>
              </a:rPr>
              <a:t>HyFlex @ LPC</a:t>
            </a:r>
            <a:br>
              <a:rPr lang="en-US" sz="3200" dirty="0">
                <a:latin typeface="+mn-lt"/>
              </a:rPr>
            </a:br>
            <a:br>
              <a:rPr lang="en-US" sz="24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34924-B5D4-4D43-95A3-EBCE62B8D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0" y="6278031"/>
            <a:ext cx="2514601" cy="397934"/>
          </a:xfrm>
        </p:spPr>
        <p:txBody>
          <a:bodyPr/>
          <a:lstStyle/>
          <a:p>
            <a:r>
              <a:rPr lang="en-US" dirty="0"/>
              <a:t>Flex Day, March 8,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EB033-EC8F-4002-95AB-FB297C3E2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954" r="2193" b="8754"/>
          <a:stretch/>
        </p:blipFill>
        <p:spPr>
          <a:xfrm>
            <a:off x="2514600" y="1790700"/>
            <a:ext cx="581763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6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53CB-45DC-414E-A730-7726CAA2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43C7-512E-479D-878E-4675F914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988" y="1762592"/>
            <a:ext cx="7704667" cy="3332816"/>
          </a:xfrm>
        </p:spPr>
        <p:txBody>
          <a:bodyPr>
            <a:normAutofit/>
          </a:bodyPr>
          <a:lstStyle/>
          <a:p>
            <a:r>
              <a:rPr lang="en-US" sz="2800" dirty="0"/>
              <a:t>HyFlex overview &amp; training (so far)</a:t>
            </a:r>
          </a:p>
          <a:p>
            <a:r>
              <a:rPr lang="en-US" sz="2800" dirty="0"/>
              <a:t>Faculty experience (so far)</a:t>
            </a:r>
          </a:p>
          <a:p>
            <a:r>
              <a:rPr lang="en-US" sz="2800" dirty="0"/>
              <a:t>Classroom technology (so far)</a:t>
            </a:r>
          </a:p>
          <a:p>
            <a:r>
              <a:rPr lang="en-US" sz="28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82263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53CB-45DC-414E-A730-7726CAA2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LPC’s Definition of HyFlex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43C7-512E-479D-878E-4675F914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988" y="1762592"/>
            <a:ext cx="7704667" cy="333281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 HyFlex (Hybrid Flexible) course allows students the choice of attending class on campus or online. Online modalities may include synchronous online, and/or asynchronous online instruction.</a:t>
            </a:r>
          </a:p>
          <a:p>
            <a:pPr marL="297180" lvl="1" indent="0">
              <a:buNone/>
            </a:pPr>
            <a:r>
              <a:rPr lang="en-US" sz="1800" i="1" dirty="0"/>
              <a:t>      Definition by LPC Distance Education Committee, January 28, 2022</a:t>
            </a:r>
          </a:p>
        </p:txBody>
      </p:sp>
    </p:spTree>
    <p:extLst>
      <p:ext uri="{BB962C8B-B14F-4D97-AF65-F5344CB8AC3E}">
        <p14:creationId xmlns:p14="http://schemas.microsoft.com/office/powerpoint/2010/main" val="366407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912847-91E5-B649-B163-6BEE9412E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998"/>
            <a:ext cx="9185329" cy="68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0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53CB-45DC-414E-A730-7726CAA2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43C7-512E-479D-878E-4675F914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988" y="1762591"/>
            <a:ext cx="7704667" cy="4485809"/>
          </a:xfrm>
        </p:spPr>
        <p:txBody>
          <a:bodyPr>
            <a:normAutofit fontScale="92500" lnSpcReduction="10000"/>
          </a:bodyPr>
          <a:lstStyle/>
          <a:p>
            <a:pPr marL="171450" indent="-171450"/>
            <a:r>
              <a:rPr lang="en-US" sz="2800" dirty="0"/>
              <a:t>LPC instructors have three choices to teach in these modalities:</a:t>
            </a:r>
          </a:p>
          <a:p>
            <a:pPr marL="468630" lvl="1" indent="-171450"/>
            <a:r>
              <a:rPr lang="en-US" sz="2400" dirty="0"/>
              <a:t>Face-to-face  (f2f) and synchronous online using </a:t>
            </a:r>
            <a:r>
              <a:rPr lang="en-US" sz="2400" dirty="0" err="1"/>
              <a:t>ConferZoom</a:t>
            </a:r>
            <a:endParaRPr lang="en-US" sz="2400" dirty="0"/>
          </a:p>
          <a:p>
            <a:pPr marL="468630" lvl="1" indent="-171450"/>
            <a:r>
              <a:rPr lang="en-US" sz="2400" dirty="0"/>
              <a:t>Face-to-face  (f2f) and asynchronous online</a:t>
            </a:r>
          </a:p>
          <a:p>
            <a:pPr marL="468630" lvl="1" indent="-171450"/>
            <a:r>
              <a:rPr lang="en-US" sz="2400" dirty="0"/>
              <a:t>Face-to-face  (f2f) and synchronous online AND asynchronous online</a:t>
            </a:r>
          </a:p>
          <a:p>
            <a:pPr marL="171450" indent="-171450"/>
            <a:r>
              <a:rPr lang="en-US" sz="2800" dirty="0"/>
              <a:t>Students should be able to choose modalities on a session-by-session basis.</a:t>
            </a:r>
          </a:p>
          <a:p>
            <a:pPr marL="171450" indent="-171450"/>
            <a:r>
              <a:rPr lang="en-US" sz="2800" dirty="0"/>
              <a:t>Students need to know the modalities prior to registering for classes.</a:t>
            </a:r>
          </a:p>
        </p:txBody>
      </p:sp>
    </p:spTree>
    <p:extLst>
      <p:ext uri="{BB962C8B-B14F-4D97-AF65-F5344CB8AC3E}">
        <p14:creationId xmlns:p14="http://schemas.microsoft.com/office/powerpoint/2010/main" val="29403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53CB-45DC-414E-A730-7726CAA2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43C7-512E-479D-878E-4675F914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988" y="2067391"/>
            <a:ext cx="7704667" cy="4485809"/>
          </a:xfrm>
        </p:spPr>
        <p:txBody>
          <a:bodyPr>
            <a:normAutofit lnSpcReduction="10000"/>
          </a:bodyPr>
          <a:lstStyle/>
          <a:p>
            <a:pPr marL="171450" indent="-171450"/>
            <a:r>
              <a:rPr lang="en-US" sz="2800" dirty="0"/>
              <a:t>Possibility of increased workload</a:t>
            </a:r>
          </a:p>
          <a:p>
            <a:pPr marL="628650" lvl="1" indent="-171450"/>
            <a:r>
              <a:rPr lang="en-US" sz="2400" dirty="0"/>
              <a:t>Draw upon your experience; reuse content</a:t>
            </a:r>
          </a:p>
          <a:p>
            <a:pPr marL="628650" lvl="1" indent="-171450"/>
            <a:r>
              <a:rPr lang="en-US" sz="2400" dirty="0"/>
              <a:t>If trained to teach asynchronously online, you have a head start</a:t>
            </a:r>
          </a:p>
          <a:p>
            <a:pPr marL="171450" indent="-171450"/>
            <a:r>
              <a:rPr lang="en-US" sz="2800" dirty="0"/>
              <a:t>No matter your content &amp; activities with students in different modalities, all students should be able to achieve the SLOs of the course</a:t>
            </a:r>
          </a:p>
          <a:p>
            <a:pPr marL="171450" indent="-171450"/>
            <a:r>
              <a:rPr lang="en-US" sz="2800" dirty="0"/>
              <a:t>Aim for interaction among all students</a:t>
            </a:r>
          </a:p>
          <a:p>
            <a:pPr marL="171450" indent="-171450"/>
            <a:r>
              <a:rPr lang="en-US" sz="2800" dirty="0"/>
              <a:t>More flexibility might equal higher enrollments</a:t>
            </a:r>
          </a:p>
          <a:p>
            <a:pPr marL="171450" indent="-17145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8945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53CB-45DC-414E-A730-7726CAA2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 HyFlex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43C7-512E-479D-878E-4675F914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988" y="1762591"/>
            <a:ext cx="7704667" cy="4485809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2800" dirty="0"/>
              <a:t>20 faculty last fall</a:t>
            </a:r>
          </a:p>
          <a:p>
            <a:pPr marL="171450" indent="-171450"/>
            <a:r>
              <a:rPr lang="en-US" sz="2800" dirty="0"/>
              <a:t>Spring 2022 training</a:t>
            </a:r>
          </a:p>
          <a:p>
            <a:pPr marL="628650" lvl="1" indent="-171450"/>
            <a:r>
              <a:rPr lang="en-US" sz="2400" dirty="0"/>
              <a:t>Delivered in 3 modalities</a:t>
            </a:r>
          </a:p>
          <a:p>
            <a:pPr marL="628650" lvl="1" indent="-171450"/>
            <a:r>
              <a:rPr lang="en-US" sz="2400" dirty="0"/>
              <a:t>Will cover HyFlex design, engagement, implementation, and classroom technology</a:t>
            </a:r>
          </a:p>
          <a:p>
            <a:pPr marL="171450" indent="-171450"/>
            <a:r>
              <a:rPr lang="en-US" sz="2800" dirty="0"/>
              <a:t>Summer 2022 training</a:t>
            </a:r>
          </a:p>
          <a:p>
            <a:pPr marL="171450" indent="-171450"/>
            <a:r>
              <a:rPr lang="en-US" sz="2800" dirty="0"/>
              <a:t>Dates, compensation, template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BD37E-CAE1-45BF-9BB0-F21AB9F4E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16465"/>
            <a:ext cx="2781758" cy="1727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F0C7BA-3F4A-4DFF-8F40-AD246F032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590636"/>
            <a:ext cx="2356387" cy="181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15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4160</TotalTime>
  <Words>241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Parallax</vt:lpstr>
      <vt:lpstr>HyFlex @ LPC  </vt:lpstr>
      <vt:lpstr>Agenda</vt:lpstr>
      <vt:lpstr>LPC’s Definition of HyFlex </vt:lpstr>
      <vt:lpstr>PowerPoint Presentation</vt:lpstr>
      <vt:lpstr>Instructor Choices</vt:lpstr>
      <vt:lpstr>Key Points</vt:lpstr>
      <vt:lpstr>LPC HyFlex Training</vt:lpstr>
    </vt:vector>
  </TitlesOfParts>
  <Company>John Wiley and Sons,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Shemyakin, Alison - San Francisco</dc:creator>
  <cp:lastModifiedBy>Scott Vigallon</cp:lastModifiedBy>
  <cp:revision>282</cp:revision>
  <cp:lastPrinted>2020-04-27T20:56:46Z</cp:lastPrinted>
  <dcterms:created xsi:type="dcterms:W3CDTF">2012-01-13T19:18:35Z</dcterms:created>
  <dcterms:modified xsi:type="dcterms:W3CDTF">2022-03-07T17:47:18Z</dcterms:modified>
</cp:coreProperties>
</file>